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44"/>
  </p:notesMasterIdLst>
  <p:sldIdLst>
    <p:sldId id="256" r:id="rId2"/>
    <p:sldId id="257" r:id="rId3"/>
    <p:sldId id="305" r:id="rId4"/>
    <p:sldId id="306" r:id="rId5"/>
    <p:sldId id="308" r:id="rId6"/>
    <p:sldId id="258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310" r:id="rId16"/>
    <p:sldId id="295" r:id="rId17"/>
    <p:sldId id="296" r:id="rId18"/>
    <p:sldId id="309" r:id="rId19"/>
    <p:sldId id="304" r:id="rId20"/>
    <p:sldId id="299" r:id="rId21"/>
    <p:sldId id="300" r:id="rId22"/>
    <p:sldId id="259" r:id="rId23"/>
    <p:sldId id="261" r:id="rId24"/>
    <p:sldId id="279" r:id="rId25"/>
    <p:sldId id="265" r:id="rId26"/>
    <p:sldId id="281" r:id="rId27"/>
    <p:sldId id="282" r:id="rId28"/>
    <p:sldId id="283" r:id="rId29"/>
    <p:sldId id="285" r:id="rId30"/>
    <p:sldId id="266" r:id="rId31"/>
    <p:sldId id="267" r:id="rId32"/>
    <p:sldId id="269" r:id="rId33"/>
    <p:sldId id="284" r:id="rId34"/>
    <p:sldId id="270" r:id="rId35"/>
    <p:sldId id="273" r:id="rId36"/>
    <p:sldId id="271" r:id="rId37"/>
    <p:sldId id="275" r:id="rId38"/>
    <p:sldId id="298" r:id="rId39"/>
    <p:sldId id="276" r:id="rId40"/>
    <p:sldId id="297" r:id="rId41"/>
    <p:sldId id="307" r:id="rId42"/>
    <p:sldId id="286" r:id="rId43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200" b="1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200" b="1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200" b="1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200" b="1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200" b="1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22E10"/>
    <a:srgbClr val="2F036F"/>
    <a:srgbClr val="DEA53E"/>
    <a:srgbClr val="08B843"/>
    <a:srgbClr val="EBF2AA"/>
    <a:srgbClr val="D5FDE1"/>
    <a:srgbClr val="C7FDEC"/>
    <a:srgbClr val="36046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8603" autoAdjust="0"/>
    <p:restoredTop sz="91399" autoAdjust="0"/>
  </p:normalViewPr>
  <p:slideViewPr>
    <p:cSldViewPr>
      <p:cViewPr>
        <p:scale>
          <a:sx n="66" d="100"/>
          <a:sy n="66" d="100"/>
        </p:scale>
        <p:origin x="-1698" y="-10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018CF7E-EA7C-44D7-A9B9-9DA82CAFBAE9}" type="datetimeFigureOut">
              <a:rPr lang="sk-SK"/>
              <a:pPr>
                <a:defRPr/>
              </a:pPr>
              <a:t>16.10.2012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sk-SK" noProof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16551C0-1B97-49FA-88B5-73A397F978D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smtClean="0"/>
          </a:p>
        </p:txBody>
      </p:sp>
      <p:sp>
        <p:nvSpPr>
          <p:cNvPr id="583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ACE5A5-6FB1-4FAC-94EF-59559D4FD881}" type="slidenum">
              <a:rPr lang="sk-SK" smtClean="0"/>
              <a:pPr/>
              <a:t>15</a:t>
            </a:fld>
            <a:endParaRPr lang="sk-S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Obdélní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Elipsa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100F1-39AD-4E7F-BCC7-C224679B21F2}" type="slidenum">
              <a:rPr lang="sk-SK" altLang="en-US"/>
              <a:pPr>
                <a:defRPr/>
              </a:pPr>
              <a:t>‹#›</a:t>
            </a:fld>
            <a:endParaRPr lang="sk-SK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AC279-F821-4851-AB94-ED519EA8ED3A}" type="slidenum">
              <a:rPr lang="sk-SK" altLang="en-US"/>
              <a:pPr>
                <a:defRPr/>
              </a:pPr>
              <a:t>‹#›</a:t>
            </a:fld>
            <a:endParaRPr lang="sk-SK" alt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A7141-87CB-40EE-AE6A-C02C347764E0}" type="slidenum">
              <a:rPr lang="sk-SK" altLang="en-US"/>
              <a:pPr>
                <a:defRPr/>
              </a:pPr>
              <a:t>‹#›</a:t>
            </a:fld>
            <a:endParaRPr lang="sk-SK" altLang="en-US"/>
          </a:p>
        </p:txBody>
      </p:sp>
    </p:spTree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Ctr="0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CB6F4-8FF8-4FCC-88A2-35D55127C92B}" type="datetimeFigureOut">
              <a:rPr lang="en-US"/>
              <a:pPr>
                <a:defRPr/>
              </a:pPr>
              <a:t>10/16/2012</a:t>
            </a:fld>
            <a:endParaRPr lang="en-US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5BE8271-24B9-45CD-95EB-0E9B501AE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9BC0DD-ADEC-4B5F-AF10-A5A8715771DE}" type="slidenum">
              <a:rPr lang="sk-SK" altLang="en-US"/>
              <a:pPr>
                <a:defRPr/>
              </a:pPr>
              <a:t>‹#›</a:t>
            </a:fld>
            <a:endParaRPr lang="sk-SK" altLang="en-US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Obdélní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a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79D98-8E29-45AD-9560-14DA0CAD5186}" type="slidenum">
              <a:rPr lang="sk-SK" altLang="en-US"/>
              <a:pPr>
                <a:defRPr/>
              </a:pPr>
              <a:t>‹#›</a:t>
            </a:fld>
            <a:endParaRPr lang="sk-SK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13758-161E-46DF-AEA2-9FE953A9ED46}" type="slidenum">
              <a:rPr lang="sk-SK" altLang="en-US"/>
              <a:pPr>
                <a:defRPr/>
              </a:pPr>
              <a:t>‹#›</a:t>
            </a:fld>
            <a:endParaRPr lang="sk-SK" alt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DFC7E-75D6-4F81-9A95-455D64F9DDEE}" type="slidenum">
              <a:rPr lang="sk-SK" altLang="en-US"/>
              <a:pPr>
                <a:defRPr/>
              </a:pPr>
              <a:t>‹#›</a:t>
            </a:fld>
            <a:endParaRPr lang="sk-SK" alt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220220D-122B-46DA-AAA3-DCC21769284C}" type="slidenum">
              <a:rPr lang="sk-SK" altLang="en-US"/>
              <a:pPr>
                <a:defRPr/>
              </a:pPr>
              <a:t>‹#›</a:t>
            </a:fld>
            <a:endParaRPr lang="sk-SK" altLang="en-US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B11C8-7EDF-4C5B-8547-2DE1D0580862}" type="slidenum">
              <a:rPr lang="sk-SK" altLang="en-US"/>
              <a:pPr>
                <a:defRPr/>
              </a:pPr>
              <a:t>‹#›</a:t>
            </a:fld>
            <a:endParaRPr lang="sk-SK" alt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Přímá spojovací čára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lipsa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AF8C805-D32D-4A02-B85E-DE7E0E18A701}" type="slidenum">
              <a:rPr lang="sk-SK" altLang="en-US"/>
              <a:pPr>
                <a:defRPr/>
              </a:pPr>
              <a:t>‹#›</a:t>
            </a:fld>
            <a:endParaRPr lang="sk-SK" altLang="en-US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C2A16D9-0B40-44A7-905B-4B96BF656E5A}" type="slidenum">
              <a:rPr lang="sk-SK" altLang="en-US"/>
              <a:pPr>
                <a:defRPr/>
              </a:pPr>
              <a:t>‹#›</a:t>
            </a:fld>
            <a:endParaRPr lang="sk-SK" altLang="en-US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 alt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 alt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26A5550-744B-4BE8-B56F-B18E0BA8C9BF}" type="slidenum">
              <a:rPr lang="sk-SK" altLang="en-US"/>
              <a:pPr>
                <a:defRPr/>
              </a:pPr>
              <a:t>‹#›</a:t>
            </a:fld>
            <a:endParaRPr lang="sk-S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  <p:sldLayoutId id="2147484090" r:id="rId12"/>
  </p:sldLayoutIdLst>
  <p:transition spd="slow" advTm="8000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mailto:skola@gymsu.edu.sk" TargetMode="External"/><Relationship Id="rId2" Type="http://schemas.openxmlformats.org/officeDocument/2006/relationships/hyperlink" Target="http://www.gymsu.edu.sk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223120" y="5157192"/>
            <a:ext cx="7920880" cy="1311128"/>
          </a:xfrm>
          <a:prstGeom prst="rect">
            <a:avLst/>
          </a:prstGeom>
          <a:solidFill>
            <a:schemeClr val="accent1">
              <a:alpha val="28000"/>
            </a:schemeClr>
          </a:solidFill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sk-SK" sz="360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Plenárne rodičovské združenie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sk-SK" sz="360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11. 10. 2012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0"/>
            <a:ext cx="8713787" cy="6921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4000" i="1" dirty="0" smtClean="0">
                <a:solidFill>
                  <a:srgbClr val="08B843"/>
                </a:solidFill>
              </a:rPr>
              <a:t>     </a:t>
            </a:r>
            <a:r>
              <a:rPr lang="sk-SK" sz="3100" i="1" dirty="0" smtClean="0">
                <a:solidFill>
                  <a:srgbClr val="00B050"/>
                </a:solidFill>
              </a:rPr>
              <a:t>GYMNÁZIUM , Bernolákova 37, ŠURANY</a:t>
            </a:r>
            <a:endParaRPr lang="sk-SK" sz="3100" i="1" dirty="0">
              <a:solidFill>
                <a:srgbClr val="00B050"/>
              </a:solidFill>
            </a:endParaRPr>
          </a:p>
        </p:txBody>
      </p:sp>
      <p:pic>
        <p:nvPicPr>
          <p:cNvPr id="10243" name="Obrázek 9" descr="P103079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83768" y="836712"/>
            <a:ext cx="5472608" cy="4104457"/>
          </a:xfrm>
          <a:prstGeom prst="roundRect">
            <a:avLst>
              <a:gd name="adj" fmla="val 7101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custDataLst>
      <p:tags r:id="rId1"/>
    </p:custData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33375"/>
            <a:ext cx="8248650" cy="647700"/>
          </a:xfrm>
          <a:solidFill>
            <a:schemeClr val="accent1">
              <a:alpha val="34117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sk-SK" sz="2800" b="1" cap="none" smtClean="0">
                <a:solidFill>
                  <a:srgbClr val="C22E10"/>
                </a:solidFill>
                <a:latin typeface="Times New Roman" pitchFamily="18" charset="0"/>
              </a:rPr>
              <a:t>Rada školy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428625" y="1214438"/>
          <a:ext cx="7858125" cy="5005392"/>
        </p:xfrm>
        <a:graphic>
          <a:graphicData uri="http://schemas.openxmlformats.org/drawingml/2006/table">
            <a:tbl>
              <a:tblPr/>
              <a:tblGrid>
                <a:gridCol w="2438400"/>
                <a:gridCol w="2709863"/>
                <a:gridCol w="2709862"/>
              </a:tblGrid>
              <a:tr h="417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84B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Členovia RŠ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6E84B4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84B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Titl., priezvisko, meno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6E84B4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84B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e-mailová adresa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6E84B4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Predseda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Jana Zeleňáková 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skola@gymsu.edu.sk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Pedagogickí zamestnanci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Kristína Kvasnovská 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skola@gymsu.edu.sk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Ostatní zamestnanci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Račeková Dana 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skola@gymsu.edu.sk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Zástupca študentov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Krajčovičová Lucia 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skola@gymsu.edu.sk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49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Zástupcovia rodičov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Ing. Andrea Ondrišeková </a:t>
                      </a: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andreaondrisekova@gmail.com</a:t>
                      </a: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Tatiana Šimová</a:t>
                      </a: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tanaivan@gmail.com</a:t>
                      </a: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Denisa Cviková</a:t>
                      </a: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dnscvikova@gmail.com</a:t>
                      </a: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Zástupca zriaďovateľa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Amrich Pavol</a:t>
                      </a: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pamrich@zoznam.sk</a:t>
                      </a: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Ing. Hatina František 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f.hatina@gmail.com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Ing. Lacký Ladislav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lacky@pobox.sk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Németh Karol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okteam@internet.sk</a:t>
                      </a:r>
                      <a:endParaRPr kumimoji="0" lang="sk-SK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33375"/>
            <a:ext cx="8248650" cy="647700"/>
          </a:xfrm>
          <a:solidFill>
            <a:schemeClr val="accent1">
              <a:alpha val="34117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sk-SK" sz="2800" b="1" cap="none" smtClean="0">
                <a:solidFill>
                  <a:srgbClr val="C22E10"/>
                </a:solidFill>
                <a:latin typeface="Times New Roman" pitchFamily="18" charset="0"/>
              </a:rPr>
              <a:t>Rada rodičovského združenia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285875" y="1357313"/>
          <a:ext cx="6096000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1400" dirty="0"/>
                        <a:t>za II.B  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/>
                        <a:t>p. Katarína Zeleňáková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1400" dirty="0"/>
                        <a:t>za II.C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/>
                        <a:t>MVDr. Marek Chlustik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1400" dirty="0"/>
                        <a:t>za III.B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/>
                        <a:t>p. Adriana </a:t>
                      </a:r>
                      <a:r>
                        <a:rPr lang="sk-SK" sz="1400" dirty="0" err="1"/>
                        <a:t>Rozkopalová</a:t>
                      </a:r>
                      <a:endParaRPr lang="sk-SK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1400" dirty="0"/>
                        <a:t>za III.C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/>
                        <a:t>p. Erika </a:t>
                      </a:r>
                      <a:r>
                        <a:rPr lang="sk-SK" sz="1400" dirty="0" err="1"/>
                        <a:t>Sekanová</a:t>
                      </a:r>
                      <a:endParaRPr lang="sk-SK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1400" dirty="0"/>
                        <a:t>za IV.A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/>
                        <a:t>Ing. Štefan </a:t>
                      </a:r>
                      <a:r>
                        <a:rPr lang="sk-SK" sz="1400" dirty="0" err="1"/>
                        <a:t>Huraj</a:t>
                      </a:r>
                      <a:endParaRPr lang="sk-SK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1400" dirty="0"/>
                        <a:t>za IV.B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/>
                        <a:t>p. Nikoleta Vidová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1400" dirty="0"/>
                        <a:t>za IV.C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/>
                        <a:t>p. Iveta Gulášová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1400" dirty="0"/>
                        <a:t>za V.A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/>
                        <a:t>Ing. Zuzana Magulová, Dana </a:t>
                      </a:r>
                      <a:r>
                        <a:rPr lang="sk-SK" sz="1400" dirty="0" err="1"/>
                        <a:t>Výberčiová</a:t>
                      </a:r>
                      <a:endParaRPr lang="sk-SK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1400" dirty="0"/>
                        <a:t>za VI.A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/>
                        <a:t>Mgr. Katarína </a:t>
                      </a:r>
                      <a:r>
                        <a:rPr lang="sk-SK" sz="1400" dirty="0" err="1"/>
                        <a:t>Veisová</a:t>
                      </a:r>
                      <a:r>
                        <a:rPr lang="sk-SK" sz="1400" dirty="0"/>
                        <a:t>, Miroslava </a:t>
                      </a:r>
                      <a:r>
                        <a:rPr lang="sk-SK" sz="1400" dirty="0" err="1"/>
                        <a:t>Lelovská</a:t>
                      </a:r>
                      <a:endParaRPr lang="sk-SK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1400" dirty="0"/>
                        <a:t>za VII.A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/>
                        <a:t>RNDr. Jana </a:t>
                      </a:r>
                      <a:r>
                        <a:rPr lang="sk-SK" sz="1400" dirty="0" err="1"/>
                        <a:t>Šátková</a:t>
                      </a:r>
                      <a:endParaRPr lang="sk-SK" sz="1400" dirty="0"/>
                    </a:p>
                  </a:txBody>
                  <a:tcPr marL="0" marR="0" marT="0" marB="0"/>
                </a:tc>
              </a:tr>
              <a:tr h="37492">
                <a:tc>
                  <a:txBody>
                    <a:bodyPr/>
                    <a:lstStyle/>
                    <a:p>
                      <a:pPr algn="ctr"/>
                      <a:r>
                        <a:rPr lang="sk-SK" sz="1400" dirty="0"/>
                        <a:t>za VIII.A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dirty="0"/>
                        <a:t>Ing. Erika </a:t>
                      </a:r>
                      <a:r>
                        <a:rPr lang="sk-SK" sz="1400" dirty="0" err="1"/>
                        <a:t>Nosianová</a:t>
                      </a:r>
                      <a:r>
                        <a:rPr lang="sk-SK" sz="1400" dirty="0"/>
                        <a:t>, predseda RRZ 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4617" name="TextovéPole 8"/>
          <p:cNvSpPr txBox="1">
            <a:spLocks noChangeArrowheads="1"/>
          </p:cNvSpPr>
          <p:nvPr/>
        </p:nvSpPr>
        <p:spPr bwMode="auto">
          <a:xfrm>
            <a:off x="3000375" y="5715000"/>
            <a:ext cx="3071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1600"/>
              <a:t>  Údaje za šk. rok 2011/2012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33375"/>
            <a:ext cx="8248650" cy="647700"/>
          </a:xfrm>
          <a:solidFill>
            <a:schemeClr val="accent1">
              <a:alpha val="34117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sk-SK" sz="2800" b="1" cap="none" smtClean="0">
                <a:solidFill>
                  <a:srgbClr val="C22E10"/>
                </a:solidFill>
                <a:latin typeface="Times New Roman" pitchFamily="18" charset="0"/>
              </a:rPr>
              <a:t>Žiacka školská rada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24000" y="1319213"/>
          <a:ext cx="6096000" cy="4718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802"/>
                <a:gridCol w="4548198"/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II.B</a:t>
                      </a:r>
                      <a:r>
                        <a:rPr lang="sk-SK" dirty="0"/>
                        <a:t>  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Vladimír </a:t>
                      </a:r>
                      <a:r>
                        <a:rPr lang="sk-SK" dirty="0" err="1"/>
                        <a:t>Piršel</a:t>
                      </a:r>
                      <a:endParaRPr lang="sk-SK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II.C</a:t>
                      </a:r>
                      <a:endParaRPr lang="sk-SK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/>
                        <a:t>Soňa Ondrišeková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III.B</a:t>
                      </a:r>
                      <a:endParaRPr lang="sk-SK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/>
                        <a:t>Marcel Cvik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III.C</a:t>
                      </a:r>
                      <a:endParaRPr lang="sk-SK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/>
                        <a:t>Andrea Benková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IV.B</a:t>
                      </a:r>
                      <a:endParaRPr lang="sk-SK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/>
                        <a:t>Lucia Krajčovičová, predseda</a:t>
                      </a:r>
                    </a:p>
                  </a:txBody>
                  <a:tcPr marL="0" marR="0" marT="0" marB="0"/>
                </a:tc>
              </a:tr>
              <a:tr h="557854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IV.C</a:t>
                      </a:r>
                      <a:endParaRPr lang="sk-SK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/>
                        <a:t>Henrieta Škulecová, zapisovateľ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 V.A</a:t>
                      </a:r>
                      <a:endParaRPr lang="sk-SK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/>
                        <a:t>Filip Polák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  VI.A</a:t>
                      </a:r>
                      <a:endParaRPr lang="sk-SK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/>
                        <a:t>Žofia Šutková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   VII.A</a:t>
                      </a:r>
                      <a:endParaRPr lang="sk-SK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/>
                        <a:t>Barbora Lendelová</a:t>
                      </a:r>
                    </a:p>
                  </a:txBody>
                  <a:tcPr marL="0" marR="0" marT="0" marB="0"/>
                </a:tc>
              </a:tr>
              <a:tr h="744868">
                <a:tc>
                  <a:txBody>
                    <a:bodyPr/>
                    <a:lstStyle/>
                    <a:p>
                      <a:pPr algn="ctr"/>
                      <a:r>
                        <a:rPr lang="sk-SK" baseline="0" dirty="0" smtClean="0"/>
                        <a:t>     </a:t>
                      </a:r>
                      <a:r>
                        <a:rPr lang="sk-SK" dirty="0" smtClean="0"/>
                        <a:t>VIII.A</a:t>
                      </a:r>
                      <a:endParaRPr lang="sk-SK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Romana </a:t>
                      </a:r>
                      <a:r>
                        <a:rPr lang="sk-SK" dirty="0" err="1" smtClean="0"/>
                        <a:t>Fridriková</a:t>
                      </a:r>
                      <a:endParaRPr lang="sk-SK" dirty="0" smtClean="0"/>
                    </a:p>
                    <a:p>
                      <a:pPr algn="ctr"/>
                      <a:endParaRPr lang="sk-SK" dirty="0" smtClean="0"/>
                    </a:p>
                    <a:p>
                      <a:pPr algn="ctr"/>
                      <a:r>
                        <a:rPr lang="sk-SK" dirty="0" err="1" smtClean="0"/>
                        <a:t>Zodp</a:t>
                      </a:r>
                      <a:r>
                        <a:rPr lang="sk-SK" dirty="0" smtClean="0"/>
                        <a:t>. pedagóg:  Mgr. Andrea Fialová</a:t>
                      </a:r>
                      <a:endParaRPr lang="sk-SK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33375"/>
            <a:ext cx="8248650" cy="647700"/>
          </a:xfrm>
          <a:solidFill>
            <a:schemeClr val="accent1">
              <a:alpha val="34117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sk-SK" sz="2800" b="1" cap="none" smtClean="0">
                <a:solidFill>
                  <a:srgbClr val="C22E10"/>
                </a:solidFill>
                <a:latin typeface="Times New Roman" pitchFamily="18" charset="0"/>
              </a:rPr>
              <a:t>Predmetové komisie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395288" y="1412875"/>
            <a:ext cx="8137525" cy="4824413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2400"/>
              </a:spcBef>
              <a:defRPr/>
            </a:pPr>
            <a:r>
              <a:rPr lang="sk-SK" sz="2600" dirty="0" smtClean="0"/>
              <a:t>Predmetová komisia </a:t>
            </a:r>
            <a:r>
              <a:rPr lang="sk-SK" sz="2600" b="1" dirty="0" smtClean="0"/>
              <a:t>humanitných predmetov </a:t>
            </a:r>
            <a:r>
              <a:rPr lang="sk-SK" sz="2600" dirty="0" smtClean="0"/>
              <a:t>- predsedníčka Mgr. J. </a:t>
            </a:r>
            <a:r>
              <a:rPr lang="sk-SK" sz="2600" dirty="0" err="1" smtClean="0"/>
              <a:t>Štekláčová</a:t>
            </a:r>
            <a:r>
              <a:rPr lang="sk-SK" sz="2600" dirty="0" smtClean="0"/>
              <a:t>,</a:t>
            </a:r>
          </a:p>
          <a:p>
            <a:pPr>
              <a:spcBef>
                <a:spcPts val="2400"/>
              </a:spcBef>
              <a:defRPr/>
            </a:pPr>
            <a:r>
              <a:rPr lang="sk-SK" sz="2600" dirty="0" smtClean="0"/>
              <a:t>Predmetová komisia </a:t>
            </a:r>
            <a:r>
              <a:rPr lang="sk-SK" sz="2600" b="1" dirty="0" smtClean="0"/>
              <a:t>prírodovedných predmetov </a:t>
            </a:r>
            <a:r>
              <a:rPr lang="sk-SK" sz="2600" dirty="0" smtClean="0"/>
              <a:t>- predsedníčka Mgr. O. </a:t>
            </a:r>
            <a:r>
              <a:rPr lang="sk-SK" sz="2600" dirty="0" err="1" smtClean="0"/>
              <a:t>Kršáková</a:t>
            </a:r>
            <a:endParaRPr lang="sk-SK" sz="2600" dirty="0" smtClean="0"/>
          </a:p>
          <a:p>
            <a:pPr>
              <a:spcBef>
                <a:spcPts val="2400"/>
              </a:spcBef>
              <a:defRPr/>
            </a:pPr>
            <a:r>
              <a:rPr lang="sk-SK" sz="2600" dirty="0" smtClean="0"/>
              <a:t>Predmetová komisia </a:t>
            </a:r>
            <a:r>
              <a:rPr lang="sk-SK" sz="2600" b="1" dirty="0" smtClean="0"/>
              <a:t>cudzích jazykov </a:t>
            </a:r>
            <a:r>
              <a:rPr lang="sk-SK" sz="2600" dirty="0" smtClean="0"/>
              <a:t>- predsedníčka Mgr. E. Juríková</a:t>
            </a:r>
          </a:p>
          <a:p>
            <a:pPr>
              <a:spcBef>
                <a:spcPts val="2400"/>
              </a:spcBef>
              <a:defRPr/>
            </a:pPr>
            <a:r>
              <a:rPr lang="sk-SK" sz="2600" dirty="0" smtClean="0"/>
              <a:t>Predmetová komisia </a:t>
            </a:r>
            <a:r>
              <a:rPr lang="sk-SK" sz="2600" b="1" dirty="0" smtClean="0"/>
              <a:t>MAT, FYZ, INF </a:t>
            </a:r>
            <a:r>
              <a:rPr lang="sk-SK" sz="2600" dirty="0" smtClean="0"/>
              <a:t>- predsedníčka RNDr. M. </a:t>
            </a:r>
            <a:r>
              <a:rPr lang="sk-SK" sz="2600" dirty="0" err="1" smtClean="0"/>
              <a:t>Provodovská</a:t>
            </a:r>
            <a:endParaRPr lang="sk-SK" sz="2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sk-SK" sz="3200" b="1" dirty="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33375"/>
            <a:ext cx="8248650" cy="646113"/>
          </a:xfrm>
          <a:solidFill>
            <a:schemeClr val="accent1">
              <a:alpha val="34117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sk-SK" sz="2800" b="1" cap="none" smtClean="0">
                <a:solidFill>
                  <a:srgbClr val="C22E10"/>
                </a:solidFill>
                <a:latin typeface="Times New Roman" pitchFamily="18" charset="0"/>
              </a:rPr>
              <a:t>Školské vzdelávacie programy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642938" y="1714500"/>
          <a:ext cx="7643813" cy="3248027"/>
        </p:xfrm>
        <a:graphic>
          <a:graphicData uri="http://schemas.openxmlformats.org/drawingml/2006/table">
            <a:tbl>
              <a:tblPr/>
              <a:tblGrid>
                <a:gridCol w="1911350"/>
                <a:gridCol w="1911350"/>
                <a:gridCol w="1909763"/>
                <a:gridCol w="1911350"/>
              </a:tblGrid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Trieda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Dĺžka štúdia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Študijný odbor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Učebný plán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V.A, VI.A, VIII.A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8 - ročné štúdium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79025  J gymnázium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ISCED 3A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1071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I.B,C,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II.B,C,III.B,C, IV.B,C</a:t>
                      </a:r>
                      <a:endParaRPr kumimoji="0" lang="sk-SK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4-ročné štúdium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79025  J gymnázium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ISCED 3A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VII.A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8 - ročné štúdium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79025  J gymnázium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3625/1994-212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33375"/>
            <a:ext cx="8248650" cy="881063"/>
          </a:xfrm>
          <a:solidFill>
            <a:schemeClr val="accent1">
              <a:alpha val="34117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sk-SK" sz="2800" b="1" i="1" dirty="0" smtClean="0"/>
              <a:t/>
            </a:r>
            <a:br>
              <a:rPr lang="sk-SK" sz="2800" b="1" i="1" dirty="0" smtClean="0"/>
            </a:br>
            <a:r>
              <a:rPr lang="sk-SK" sz="2800" b="1" i="1" dirty="0" smtClean="0"/>
              <a:t/>
            </a:r>
            <a:br>
              <a:rPr lang="sk-SK" sz="2800" b="1" i="1" dirty="0" smtClean="0"/>
            </a:br>
            <a:r>
              <a:rPr lang="sk-SK" sz="2800" b="1" i="1" dirty="0" smtClean="0"/>
              <a:t/>
            </a:r>
            <a:br>
              <a:rPr lang="sk-SK" sz="2800" b="1" i="1" dirty="0" smtClean="0"/>
            </a:br>
            <a:r>
              <a:rPr lang="sk-SK" sz="2800" b="1" i="1" dirty="0" smtClean="0"/>
              <a:t/>
            </a:r>
            <a:br>
              <a:rPr lang="sk-SK" sz="2800" b="1" i="1" dirty="0" smtClean="0"/>
            </a:br>
            <a:r>
              <a:rPr lang="sk-SK" sz="2800" b="1" i="1" dirty="0" smtClean="0"/>
              <a:t/>
            </a:r>
            <a:br>
              <a:rPr lang="sk-SK" sz="2800" b="1" i="1" dirty="0" smtClean="0"/>
            </a:br>
            <a:r>
              <a:rPr lang="sk-SK" sz="2800" b="1" i="1" dirty="0" smtClean="0"/>
              <a:t/>
            </a:r>
            <a:br>
              <a:rPr lang="sk-SK" sz="2800" b="1" i="1" dirty="0" smtClean="0"/>
            </a:br>
            <a:r>
              <a:rPr lang="sk-SK" sz="2800" b="1" i="1" dirty="0" smtClean="0"/>
              <a:t/>
            </a:r>
            <a:br>
              <a:rPr lang="sk-SK" sz="2800" b="1" i="1" dirty="0" smtClean="0"/>
            </a:br>
            <a:r>
              <a:rPr lang="sk-SK" sz="2800" b="1" i="1" dirty="0" smtClean="0"/>
              <a:t>Učebný plán 4-ročné štúdium, 5., 6. a 8. ročník 8-ročného štúdia </a:t>
            </a:r>
            <a:endParaRPr lang="sk-SK" sz="2800" b="1" cap="none" dirty="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143108" y="1428736"/>
          <a:ext cx="2950613" cy="4302297"/>
        </p:xfrm>
        <a:graphic>
          <a:graphicData uri="http://schemas.openxmlformats.org/drawingml/2006/table">
            <a:tbl>
              <a:tblPr/>
              <a:tblGrid>
                <a:gridCol w="887544"/>
                <a:gridCol w="887544"/>
                <a:gridCol w="259654"/>
                <a:gridCol w="259654"/>
                <a:gridCol w="259064"/>
                <a:gridCol w="258474"/>
                <a:gridCol w="138679"/>
              </a:tblGrid>
              <a:tr h="781857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 b="1">
                          <a:latin typeface="Times New Roman"/>
                          <a:ea typeface="Times New Roman"/>
                          <a:cs typeface="Times New Roman"/>
                        </a:rPr>
                        <a:t>Vzdelávacia oblasť</a:t>
                      </a: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 b="1">
                          <a:latin typeface="Times New Roman"/>
                          <a:ea typeface="Times New Roman"/>
                          <a:cs typeface="Times New Roman"/>
                        </a:rPr>
                        <a:t>Predmet/ročník</a:t>
                      </a: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 b="1">
                          <a:latin typeface="Times New Roman"/>
                          <a:ea typeface="Times New Roman"/>
                          <a:cs typeface="Times New Roman"/>
                        </a:rPr>
                        <a:t>1. a 5.  ročník</a:t>
                      </a: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 b="1">
                          <a:latin typeface="Times New Roman"/>
                          <a:ea typeface="Times New Roman"/>
                          <a:cs typeface="Times New Roman"/>
                        </a:rPr>
                        <a:t>2. a 6.  ročník</a:t>
                      </a: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 b="1">
                          <a:latin typeface="Times New Roman"/>
                          <a:ea typeface="Times New Roman"/>
                          <a:cs typeface="Times New Roman"/>
                        </a:rPr>
                        <a:t>3. ročník</a:t>
                      </a: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 b="1">
                          <a:latin typeface="Times New Roman"/>
                          <a:ea typeface="Times New Roman"/>
                          <a:cs typeface="Times New Roman"/>
                        </a:rPr>
                        <a:t>4. ročník</a:t>
                      </a: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 b="1">
                          <a:latin typeface="Times New Roman"/>
                          <a:ea typeface="Times New Roman"/>
                          <a:cs typeface="Times New Roman"/>
                        </a:rPr>
                        <a:t>VIII.A</a:t>
                      </a: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88">
                <a:tc rowSpan="3">
                  <a:txBody>
                    <a:bodyPr/>
                    <a:lstStyle/>
                    <a:p>
                      <a:pPr marR="2794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 b="1">
                          <a:latin typeface="Times New Roman"/>
                          <a:ea typeface="Times New Roman"/>
                          <a:cs typeface="Times New Roman"/>
                        </a:rPr>
                        <a:t>Jazyk a komunikácia</a:t>
                      </a: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slovenský jazyk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8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79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prvý cudzí jazyk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8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79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druhý cudzí jazyk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88">
                <a:tc rowSpan="4">
                  <a:txBody>
                    <a:bodyPr/>
                    <a:lstStyle/>
                    <a:p>
                      <a:pPr marR="279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 b="1">
                          <a:latin typeface="Times New Roman"/>
                          <a:ea typeface="Times New Roman"/>
                          <a:cs typeface="Times New Roman"/>
                        </a:rPr>
                        <a:t>Človek a príroda</a:t>
                      </a: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fyzika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8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79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chémia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8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79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biológia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8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79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enviro. vých.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88">
                <a:tc rowSpan="4">
                  <a:txBody>
                    <a:bodyPr/>
                    <a:lstStyle/>
                    <a:p>
                      <a:pPr marR="2794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 b="1">
                          <a:latin typeface="Times New Roman"/>
                          <a:ea typeface="Times New Roman"/>
                          <a:cs typeface="Times New Roman"/>
                        </a:rPr>
                        <a:t>Človek a spoločnosť</a:t>
                      </a: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dejepis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8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79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geografia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8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79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občianska náuka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8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79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regionálna výchova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88">
                <a:tc>
                  <a:txBody>
                    <a:bodyPr/>
                    <a:lstStyle/>
                    <a:p>
                      <a:pPr marR="279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 b="1">
                          <a:latin typeface="Times New Roman"/>
                          <a:ea typeface="Times New Roman"/>
                          <a:cs typeface="Times New Roman"/>
                        </a:rPr>
                        <a:t>Človek a hodnoty</a:t>
                      </a: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etická / náb. vých.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88">
                <a:tc rowSpan="2">
                  <a:txBody>
                    <a:bodyPr/>
                    <a:lstStyle/>
                    <a:p>
                      <a:pPr marR="279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 b="1">
                          <a:latin typeface="Times New Roman"/>
                          <a:ea typeface="Times New Roman"/>
                          <a:cs typeface="Times New Roman"/>
                        </a:rPr>
                        <a:t>Matematika a práca </a:t>
                      </a: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79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 b="1">
                          <a:latin typeface="Times New Roman"/>
                          <a:ea typeface="Times New Roman"/>
                          <a:cs typeface="Times New Roman"/>
                        </a:rPr>
                        <a:t>s informáciami</a:t>
                      </a: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matematika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8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79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informatika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88">
                <a:tc rowSpan="2">
                  <a:txBody>
                    <a:bodyPr/>
                    <a:lstStyle/>
                    <a:p>
                      <a:pPr marR="279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 b="1">
                          <a:latin typeface="Times New Roman"/>
                          <a:ea typeface="Times New Roman"/>
                          <a:cs typeface="Times New Roman"/>
                        </a:rPr>
                        <a:t>Umenie a kultúra</a:t>
                      </a: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umenie a kultúra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18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79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mediálna výchova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77">
                <a:tc>
                  <a:txBody>
                    <a:bodyPr/>
                    <a:lstStyle/>
                    <a:p>
                      <a:pPr marR="279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 b="1">
                          <a:latin typeface="Times New Roman"/>
                          <a:ea typeface="Times New Roman"/>
                          <a:cs typeface="Times New Roman"/>
                        </a:rPr>
                        <a:t>Zdravie a pohyb</a:t>
                      </a: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telesná a športová vých.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77">
                <a:tc gridSpan="2"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 b="1">
                          <a:latin typeface="Times New Roman"/>
                          <a:ea typeface="Times New Roman"/>
                          <a:cs typeface="Times New Roman"/>
                        </a:rPr>
                        <a:t>Voliteľné predmety</a:t>
                      </a: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77">
                <a:tc gridSpan="2"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 b="1">
                          <a:latin typeface="Times New Roman"/>
                          <a:ea typeface="Times New Roman"/>
                          <a:cs typeface="Times New Roman"/>
                        </a:rPr>
                        <a:t>Spolu</a:t>
                      </a:r>
                      <a:endParaRPr lang="sk-SK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372100" algn="l"/>
                        </a:tabLs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7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37297" marR="37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33375"/>
            <a:ext cx="8248650" cy="646113"/>
          </a:xfrm>
          <a:solidFill>
            <a:schemeClr val="accent1">
              <a:alpha val="34117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sk-SK" sz="2800" b="1" cap="none" smtClean="0">
                <a:solidFill>
                  <a:srgbClr val="C22E10"/>
                </a:solidFill>
                <a:latin typeface="Times New Roman" pitchFamily="18" charset="0"/>
              </a:rPr>
              <a:t>ZAMERANIA 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857250" y="1397000"/>
          <a:ext cx="7143750" cy="4610100"/>
        </p:xfrm>
        <a:graphic>
          <a:graphicData uri="http://schemas.openxmlformats.org/drawingml/2006/table">
            <a:tbl>
              <a:tblPr/>
              <a:tblGrid>
                <a:gridCol w="2381250"/>
                <a:gridCol w="2381250"/>
                <a:gridCol w="2381250"/>
              </a:tblGrid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Predmet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ročník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literárny seminár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konverzácia v cudzom jazyku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dejepis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geografia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filozofia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psychológia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sociológia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právo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politológia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sk-SK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</a:tbl>
          </a:graphicData>
        </a:graphic>
      </p:graphicFrame>
      <p:sp>
        <p:nvSpPr>
          <p:cNvPr id="29749" name="Rectangle 5"/>
          <p:cNvSpPr>
            <a:spLocks noChangeArrowheads="1"/>
          </p:cNvSpPr>
          <p:nvPr/>
        </p:nvSpPr>
        <p:spPr bwMode="auto">
          <a:xfrm>
            <a:off x="0" y="1143000"/>
            <a:ext cx="8143875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sk-SK" sz="1400">
                <a:solidFill>
                  <a:srgbClr val="002060"/>
                </a:solidFill>
                <a:cs typeface="Times New Roman" pitchFamily="18" charset="0"/>
              </a:rPr>
              <a:t>SPOLOČENSKOVEDNÉ ZAMERANIE  - predposledný a posledný ročník</a:t>
            </a:r>
            <a:endParaRPr lang="sk-SK" sz="140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33375"/>
            <a:ext cx="8248650" cy="646113"/>
          </a:xfrm>
          <a:solidFill>
            <a:schemeClr val="accent1">
              <a:alpha val="34117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sk-SK" sz="2800" b="1" cap="none" smtClean="0">
                <a:solidFill>
                  <a:srgbClr val="C22E10"/>
                </a:solidFill>
                <a:latin typeface="Times New Roman" pitchFamily="18" charset="0"/>
              </a:rPr>
              <a:t>ZAMERANIA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357313" y="2428875"/>
          <a:ext cx="6096000" cy="2600325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Predmet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ročník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literárny seminár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matematika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fyzika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informatika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konverzácia v cudzom jazyku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</a:tbl>
          </a:graphicData>
        </a:graphic>
      </p:graphicFrame>
      <p:sp>
        <p:nvSpPr>
          <p:cNvPr id="30757" name="Obdélník 4"/>
          <p:cNvSpPr>
            <a:spLocks noChangeArrowheads="1"/>
          </p:cNvSpPr>
          <p:nvPr/>
        </p:nvSpPr>
        <p:spPr bwMode="auto">
          <a:xfrm>
            <a:off x="1143000" y="1571625"/>
            <a:ext cx="6357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sk-SK" sz="1600">
                <a:solidFill>
                  <a:srgbClr val="002060"/>
                </a:solidFill>
              </a:rPr>
              <a:t>TECHNICKÉ  ZAMERANIE 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33375"/>
            <a:ext cx="8248650" cy="646113"/>
          </a:xfrm>
          <a:solidFill>
            <a:schemeClr val="accent1">
              <a:alpha val="34117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sk-SK" sz="2800" b="1" cap="none" smtClean="0">
                <a:solidFill>
                  <a:srgbClr val="C22E10"/>
                </a:solidFill>
                <a:latin typeface="Times New Roman" pitchFamily="18" charset="0"/>
              </a:rPr>
              <a:t>ZAMERANIA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285875" y="2571750"/>
          <a:ext cx="6096000" cy="2600325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Predmet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ročník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literárny seminár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chémia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biológia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fyzika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konverzácia v cudzom jazyku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</a:tbl>
          </a:graphicData>
        </a:graphic>
      </p:graphicFrame>
      <p:sp>
        <p:nvSpPr>
          <p:cNvPr id="31781" name="Obdélník 4"/>
          <p:cNvSpPr>
            <a:spLocks noChangeArrowheads="1"/>
          </p:cNvSpPr>
          <p:nvPr/>
        </p:nvSpPr>
        <p:spPr bwMode="auto">
          <a:xfrm>
            <a:off x="1357313" y="1571625"/>
            <a:ext cx="6357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sk-SK" sz="1600">
                <a:solidFill>
                  <a:srgbClr val="002060"/>
                </a:solidFill>
              </a:rPr>
              <a:t>PRÍRODOVEDNÉ ZAMERANIE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33375"/>
            <a:ext cx="8248650" cy="881063"/>
          </a:xfrm>
          <a:solidFill>
            <a:schemeClr val="accent1">
              <a:alpha val="34117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sk-SK" sz="2500" b="1" cap="none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Učebný plán - žiaci siedmeho ročníka 8-ročného štúdia:  </a:t>
            </a:r>
            <a:r>
              <a:rPr lang="sk-SK" sz="2200" b="1" cap="none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3625/1994-212</a:t>
            </a:r>
            <a:endParaRPr lang="sk-SK" sz="2500" b="1" cap="none" smtClean="0">
              <a:solidFill>
                <a:srgbClr val="002060"/>
              </a:solidFill>
              <a:latin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571625" y="1428750"/>
          <a:ext cx="5834063" cy="5212080"/>
        </p:xfrm>
        <a:graphic>
          <a:graphicData uri="http://schemas.openxmlformats.org/drawingml/2006/table">
            <a:tbl>
              <a:tblPr/>
              <a:tblGrid>
                <a:gridCol w="2916238"/>
                <a:gridCol w="2917825"/>
              </a:tblGrid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Predmet</a:t>
                      </a: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VII.A</a:t>
                      </a: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Slovenský jazyk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Dejepis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Náuka o spoločnosti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Estetická výchova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Anglický jazyk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Nemecký jazyk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Matematika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Informatika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Fyzika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Chémia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Biológia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Geografia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Výtvarná výchova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Hudobná výchova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Telesná výchova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Etická/náboženská výchova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0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Voliteľný predmet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Spolu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188" y="404813"/>
            <a:ext cx="6985000" cy="1008062"/>
          </a:xfrm>
          <a:prstGeom prst="rect">
            <a:avLst/>
          </a:prstGeom>
          <a:solidFill>
            <a:schemeClr val="accent3">
              <a:lumMod val="40000"/>
              <a:lumOff val="60000"/>
              <a:alpha val="59000"/>
            </a:schemeClr>
          </a:solidFill>
          <a:ln>
            <a:solidFill>
              <a:schemeClr val="hlink"/>
            </a:solidFill>
          </a:ln>
        </p:spPr>
        <p:txBody>
          <a:bodyPr anchor="b"/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sk-SK" cap="small" dirty="0">
              <a:solidFill>
                <a:srgbClr val="C22E10"/>
              </a:solidFill>
              <a:ea typeface="+mj-ea"/>
              <a:cs typeface="+mj-cs"/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357188"/>
            <a:ext cx="6824662" cy="8572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3200" b="1" dirty="0">
                <a:solidFill>
                  <a:srgbClr val="C22E10"/>
                </a:solidFill>
              </a:rPr>
              <a:t>Vedenie školy: </a:t>
            </a:r>
            <a:endParaRPr lang="sk-SK" sz="3200" b="1" i="1" dirty="0">
              <a:solidFill>
                <a:srgbClr val="C22E1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750" y="2060575"/>
            <a:ext cx="8002588" cy="342265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endParaRPr lang="sk-SK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sk-SK" b="1" dirty="0" smtClean="0">
                <a:latin typeface="Times New Roman" pitchFamily="18" charset="0"/>
              </a:rPr>
              <a:t> </a:t>
            </a:r>
            <a:r>
              <a:rPr lang="sk-SK" dirty="0" smtClean="0">
                <a:latin typeface="Times New Roman" pitchFamily="18" charset="0"/>
              </a:rPr>
              <a:t>riaditeľka školy:</a:t>
            </a:r>
            <a:r>
              <a:rPr lang="sk-SK" b="1" dirty="0" smtClean="0">
                <a:latin typeface="Times New Roman" pitchFamily="18" charset="0"/>
              </a:rPr>
              <a:t>	</a:t>
            </a: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Ing. Mgr. Alžbeta </a:t>
            </a:r>
            <a:r>
              <a:rPr lang="sk-SK" b="1" dirty="0" err="1" smtClean="0">
                <a:solidFill>
                  <a:schemeClr val="accent3">
                    <a:lumMod val="75000"/>
                  </a:schemeClr>
                </a:solidFill>
              </a:rPr>
              <a:t>Danielová</a:t>
            </a:r>
            <a:endParaRPr lang="sk-SK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sk-SK" b="1" i="1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sk-SK" dirty="0" smtClean="0">
                <a:latin typeface="Times New Roman" pitchFamily="18" charset="0"/>
              </a:rPr>
              <a:t>zástupca riaditeľky školy :</a:t>
            </a:r>
            <a:r>
              <a:rPr lang="sk-SK" b="1" dirty="0" smtClean="0">
                <a:latin typeface="Times New Roman" pitchFamily="18" charset="0"/>
              </a:rPr>
              <a:t>     </a:t>
            </a: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Mgr. Ján </a:t>
            </a:r>
            <a:r>
              <a:rPr lang="sk-SK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Jozaf</a:t>
            </a:r>
            <a:endParaRPr lang="sk-SK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sk-SK" b="1" i="1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b="1" dirty="0" smtClean="0">
                <a:latin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</a:rPr>
              <a:t>výchovná </a:t>
            </a:r>
            <a:r>
              <a:rPr lang="cs-CZ" dirty="0" err="1" smtClean="0">
                <a:latin typeface="Times New Roman" pitchFamily="18" charset="0"/>
              </a:rPr>
              <a:t>poradkyňa</a:t>
            </a:r>
            <a:r>
              <a:rPr lang="cs-CZ" dirty="0" smtClean="0">
                <a:latin typeface="Times New Roman" pitchFamily="18" charset="0"/>
              </a:rPr>
              <a:t>:</a:t>
            </a:r>
            <a:r>
              <a:rPr lang="cs-CZ" b="1" dirty="0" smtClean="0">
                <a:latin typeface="Times New Roman" pitchFamily="18" charset="0"/>
              </a:rPr>
              <a:t>	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PaedDr. Eva </a:t>
            </a:r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Halásová</a:t>
            </a:r>
            <a:endParaRPr lang="sk-SK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33375"/>
            <a:ext cx="8248650" cy="646113"/>
          </a:xfrm>
          <a:solidFill>
            <a:schemeClr val="accent1">
              <a:alpha val="34117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sk-SK" sz="2800" b="1" cap="none" smtClean="0">
                <a:solidFill>
                  <a:srgbClr val="C22E10"/>
                </a:solidFill>
                <a:latin typeface="Times New Roman" pitchFamily="18" charset="0"/>
              </a:rPr>
              <a:t>Organizácia školského roka 2012/13 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785813" y="1428750"/>
          <a:ext cx="7286625" cy="4570416"/>
        </p:xfrm>
        <a:graphic>
          <a:graphicData uri="http://schemas.openxmlformats.org/drawingml/2006/table">
            <a:tbl>
              <a:tblPr/>
              <a:tblGrid>
                <a:gridCol w="1820862"/>
                <a:gridCol w="1822450"/>
                <a:gridCol w="1822450"/>
                <a:gridCol w="1820863"/>
              </a:tblGrid>
              <a:tr h="145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Prázdniny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Posledný deň</a:t>
                      </a: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sk-SK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vyučovania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Termín prázdnin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Začiatok vyučovania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 prázdninách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jesenné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30. október 2012 (utorok)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31. október – 2. november 2012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 november 2012 (pondelok)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vianočné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21. december 2012 (piatok)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24.december 2012 – 7.január 2013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8. január 2013 (utorok)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polročné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31. február 2013 (štvrtok)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február 2013 (piatok)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február 2013 (pondelok)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jarné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marec 2013 (piatok)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marec – 8. marec 2013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11.marec (pondelok)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veľkonočné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27. marec 2013 (streda)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28. marec – 2. apríl 2013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apríl 2013 (streda)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letné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28. jún 2013 (piatok)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júl – 30. august 2013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september 2013 </a:t>
                      </a:r>
                      <a:endParaRPr kumimoji="0" lang="sk-SK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33375"/>
            <a:ext cx="8248650" cy="646113"/>
          </a:xfrm>
          <a:solidFill>
            <a:schemeClr val="accent1">
              <a:alpha val="34117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sk-SK" sz="2800" b="1" cap="none" smtClean="0">
                <a:solidFill>
                  <a:srgbClr val="C22E10"/>
                </a:solidFill>
                <a:latin typeface="Times New Roman" pitchFamily="18" charset="0"/>
              </a:rPr>
              <a:t>Maturitné skúšky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57188" y="1428750"/>
            <a:ext cx="8001000" cy="4979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sk-SK" sz="2400" dirty="0">
                <a:solidFill>
                  <a:schemeClr val="accent2">
                    <a:lumMod val="50000"/>
                  </a:schemeClr>
                </a:solidFill>
              </a:rPr>
              <a:t>Predmet:</a:t>
            </a:r>
            <a:r>
              <a:rPr lang="sk-SK" sz="2400" dirty="0"/>
              <a:t> </a:t>
            </a:r>
            <a:r>
              <a:rPr lang="sk-SK" sz="2400" dirty="0">
                <a:solidFill>
                  <a:schemeClr val="accent3">
                    <a:lumMod val="75000"/>
                  </a:schemeClr>
                </a:solidFill>
              </a:rPr>
              <a:t>slovenský jazyk a literatúra,  </a:t>
            </a:r>
          </a:p>
          <a:p>
            <a:pPr>
              <a:buFont typeface="Wingdings" pitchFamily="2" charset="2"/>
              <a:buNone/>
              <a:defRPr/>
            </a:pPr>
            <a:r>
              <a:rPr lang="sk-SK" sz="2400" dirty="0"/>
              <a:t>	    </a:t>
            </a:r>
            <a:r>
              <a:rPr lang="sk-SK" sz="2400" dirty="0">
                <a:solidFill>
                  <a:schemeClr val="accent2">
                    <a:lumMod val="75000"/>
                  </a:schemeClr>
                </a:solidFill>
              </a:rPr>
              <a:t>12. marec 2013 (utorok) </a:t>
            </a:r>
          </a:p>
          <a:p>
            <a:pPr>
              <a:buFont typeface="Wingdings" pitchFamily="2" charset="2"/>
              <a:buNone/>
              <a:defRPr/>
            </a:pPr>
            <a:r>
              <a:rPr lang="sk-SK" sz="2400" dirty="0">
                <a:solidFill>
                  <a:schemeClr val="accent2">
                    <a:lumMod val="50000"/>
                  </a:schemeClr>
                </a:solidFill>
              </a:rPr>
              <a:t>Predmet: </a:t>
            </a:r>
            <a:r>
              <a:rPr lang="sk-SK" sz="2400" dirty="0">
                <a:solidFill>
                  <a:schemeClr val="accent3">
                    <a:lumMod val="75000"/>
                  </a:schemeClr>
                </a:solidFill>
              </a:rPr>
              <a:t>anglický jazyk, francúzsky jazyk, nemecký jazyk, </a:t>
            </a:r>
          </a:p>
          <a:p>
            <a:pPr>
              <a:buFont typeface="Wingdings" pitchFamily="2" charset="2"/>
              <a:buNone/>
              <a:defRPr/>
            </a:pPr>
            <a:r>
              <a:rPr lang="sk-SK" sz="2400" dirty="0">
                <a:solidFill>
                  <a:schemeClr val="accent3">
                    <a:lumMod val="75000"/>
                  </a:schemeClr>
                </a:solidFill>
              </a:rPr>
              <a:t>                 ruský jazyk, španielsky jazyk, taliansky jazyk</a:t>
            </a:r>
          </a:p>
          <a:p>
            <a:pPr>
              <a:buFont typeface="Wingdings" pitchFamily="2" charset="2"/>
              <a:buNone/>
              <a:defRPr/>
            </a:pPr>
            <a:r>
              <a:rPr lang="sk-SK" sz="2400" dirty="0"/>
              <a:t>	    </a:t>
            </a:r>
            <a:r>
              <a:rPr lang="sk-SK" sz="2400" dirty="0">
                <a:solidFill>
                  <a:schemeClr val="accent2">
                    <a:lumMod val="50000"/>
                  </a:schemeClr>
                </a:solidFill>
              </a:rPr>
              <a:t>13. marec 2013 (streda) </a:t>
            </a:r>
          </a:p>
          <a:p>
            <a:pPr>
              <a:buFont typeface="Wingdings" pitchFamily="2" charset="2"/>
              <a:buNone/>
              <a:defRPr/>
            </a:pPr>
            <a:r>
              <a:rPr lang="sk-SK" sz="2400" dirty="0">
                <a:solidFill>
                  <a:schemeClr val="accent2">
                    <a:lumMod val="50000"/>
                  </a:schemeClr>
                </a:solidFill>
              </a:rPr>
              <a:t>Predmet: </a:t>
            </a:r>
            <a:r>
              <a:rPr lang="sk-SK" sz="2400" dirty="0">
                <a:solidFill>
                  <a:schemeClr val="accent3">
                    <a:lumMod val="75000"/>
                  </a:schemeClr>
                </a:solidFill>
              </a:rPr>
              <a:t>matematika</a:t>
            </a:r>
          </a:p>
          <a:p>
            <a:pPr>
              <a:buFont typeface="Wingdings" pitchFamily="2" charset="2"/>
              <a:buNone/>
              <a:defRPr/>
            </a:pPr>
            <a:r>
              <a:rPr lang="sk-SK" sz="2400" dirty="0"/>
              <a:t>	    </a:t>
            </a:r>
            <a:r>
              <a:rPr lang="sk-SK" sz="2400" dirty="0">
                <a:solidFill>
                  <a:schemeClr val="accent2">
                    <a:lumMod val="50000"/>
                  </a:schemeClr>
                </a:solidFill>
              </a:rPr>
              <a:t>14. marec 2013 (štvrtok)  </a:t>
            </a:r>
          </a:p>
          <a:p>
            <a:pPr>
              <a:buFont typeface="Wingdings" pitchFamily="2" charset="2"/>
              <a:buNone/>
              <a:defRPr/>
            </a:pPr>
            <a:r>
              <a:rPr lang="sk-SK" sz="2400" dirty="0">
                <a:solidFill>
                  <a:schemeClr val="accent2">
                    <a:lumMod val="50000"/>
                  </a:schemeClr>
                </a:solidFill>
              </a:rPr>
              <a:t>Náhradný termín EČ a PFIČ MS sa uskutoční 16. – 19. apríla 2013.</a:t>
            </a:r>
          </a:p>
          <a:p>
            <a:pPr>
              <a:buFont typeface="Wingdings" pitchFamily="2" charset="2"/>
              <a:buNone/>
              <a:defRPr/>
            </a:pPr>
            <a:r>
              <a:rPr lang="sk-SK" sz="2000" dirty="0"/>
              <a:t>KŠÚ určí termíny internej časti maturitnej skúšky jednotlivým stredným školám v ich územnej pôsobnosti v čase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od 20. mája 2013      do 7. júna 2013.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33375"/>
            <a:ext cx="8248650" cy="1511300"/>
          </a:xfrm>
          <a:solidFill>
            <a:schemeClr val="accent1">
              <a:alpha val="34117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sk-SK" sz="2800" b="1" cap="none" smtClean="0">
                <a:solidFill>
                  <a:srgbClr val="C22E10"/>
                </a:solidFill>
                <a:latin typeface="Times New Roman" pitchFamily="18" charset="0"/>
              </a:rPr>
              <a:t>POČET OTVÁRANÝCH TRIED A POČET ŽIAKOV </a:t>
            </a:r>
            <a:br>
              <a:rPr lang="sk-SK" sz="2800" b="1" cap="none" smtClean="0">
                <a:solidFill>
                  <a:srgbClr val="C22E10"/>
                </a:solidFill>
                <a:latin typeface="Times New Roman" pitchFamily="18" charset="0"/>
              </a:rPr>
            </a:br>
            <a:r>
              <a:rPr lang="sk-SK" sz="2800" b="1" cap="none" smtClean="0">
                <a:solidFill>
                  <a:srgbClr val="C22E10"/>
                </a:solidFill>
                <a:latin typeface="Times New Roman" pitchFamily="18" charset="0"/>
              </a:rPr>
              <a:t>V ŠKOLSKOM ROKU 2013/2014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1258888" y="2276475"/>
            <a:ext cx="6072187" cy="3960813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sk-SK" sz="3200" b="1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sk-SK" sz="3200" b="1" dirty="0" smtClean="0">
                <a:latin typeface="Times New Roman" pitchFamily="18" charset="0"/>
              </a:rPr>
              <a:t>  4 - ročné štúdium</a:t>
            </a:r>
          </a:p>
          <a:p>
            <a:pPr eaLnBrk="1" hangingPunct="1">
              <a:defRPr/>
            </a:pPr>
            <a:endParaRPr lang="sk-SK" sz="3200" b="1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sk-SK" sz="3200" b="1" dirty="0" smtClean="0">
                <a:latin typeface="Times New Roman" pitchFamily="18" charset="0"/>
              </a:rPr>
              <a:t>  2 triedy</a:t>
            </a:r>
          </a:p>
          <a:p>
            <a:pPr eaLnBrk="1" hangingPunct="1">
              <a:defRPr/>
            </a:pPr>
            <a:endParaRPr lang="sk-SK" sz="3200" b="1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sk-SK" sz="3200" b="1" dirty="0" smtClean="0">
                <a:latin typeface="Times New Roman" pitchFamily="18" charset="0"/>
              </a:rPr>
              <a:t>  Počet žiakov 60</a:t>
            </a:r>
            <a:endParaRPr lang="sk-SK" sz="2600" dirty="0" smtClean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8313" y="333375"/>
            <a:ext cx="8135937" cy="1008063"/>
          </a:xfrm>
          <a:prstGeom prst="rect">
            <a:avLst/>
          </a:prstGeom>
          <a:solidFill>
            <a:schemeClr val="accent3">
              <a:lumMod val="40000"/>
              <a:lumOff val="60000"/>
              <a:alpha val="60000"/>
            </a:schemeClr>
          </a:solidFill>
          <a:ln>
            <a:solidFill>
              <a:schemeClr val="hlink"/>
            </a:solidFill>
          </a:ln>
        </p:spPr>
        <p:txBody>
          <a:bodyPr anchor="b"/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sk-SK" cap="small" dirty="0">
              <a:solidFill>
                <a:srgbClr val="C22E10"/>
              </a:solidFill>
              <a:ea typeface="+mj-ea"/>
              <a:cs typeface="+mj-cs"/>
            </a:endParaRP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6481763" cy="6524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3200" b="1" dirty="0">
                <a:solidFill>
                  <a:srgbClr val="C22E10"/>
                </a:solidFill>
                <a:latin typeface="Times New Roman" pitchFamily="18" charset="0"/>
              </a:rPr>
              <a:t>Budova školy </a:t>
            </a:r>
            <a:r>
              <a:rPr lang="sk-SK" sz="3200" b="1" dirty="0" smtClean="0">
                <a:solidFill>
                  <a:srgbClr val="C22E10"/>
                </a:solidFill>
                <a:latin typeface="Times New Roman" pitchFamily="18" charset="0"/>
              </a:rPr>
              <a:t>v </a:t>
            </a:r>
            <a:r>
              <a:rPr lang="sk-SK" sz="3200" b="1" dirty="0">
                <a:solidFill>
                  <a:srgbClr val="C22E10"/>
                </a:solidFill>
                <a:latin typeface="Times New Roman" pitchFamily="18" charset="0"/>
              </a:rPr>
              <a:t>súčasnosti</a:t>
            </a:r>
          </a:p>
        </p:txBody>
      </p:sp>
      <p:pic>
        <p:nvPicPr>
          <p:cNvPr id="6" name="Obrázek 9" descr="P103079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1484784"/>
            <a:ext cx="6732240" cy="5049181"/>
          </a:xfrm>
          <a:prstGeom prst="roundRect">
            <a:avLst>
              <a:gd name="adj" fmla="val 7101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260350"/>
            <a:ext cx="8135937" cy="11525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hlink"/>
            </a:solidFill>
          </a:ln>
        </p:spPr>
        <p:txBody>
          <a:bodyPr anchor="b"/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sk-SK" cap="small" dirty="0">
              <a:solidFill>
                <a:srgbClr val="C22E10"/>
              </a:solidFill>
              <a:ea typeface="+mj-ea"/>
              <a:cs typeface="+mj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3200" b="1" dirty="0" smtClean="0">
                <a:solidFill>
                  <a:srgbClr val="C22E10"/>
                </a:solidFill>
              </a:rPr>
              <a:t>Budova školy na </a:t>
            </a:r>
            <a:br>
              <a:rPr lang="sk-SK" sz="3200" b="1" dirty="0" smtClean="0">
                <a:solidFill>
                  <a:srgbClr val="C22E10"/>
                </a:solidFill>
              </a:rPr>
            </a:br>
            <a:r>
              <a:rPr lang="sk-SK" sz="3200" b="1" dirty="0" smtClean="0">
                <a:solidFill>
                  <a:srgbClr val="C22E10"/>
                </a:solidFill>
              </a:rPr>
              <a:t>Hviezdoslavovej ulici</a:t>
            </a:r>
            <a:endParaRPr lang="sk-SK" sz="3200" b="1" dirty="0">
              <a:solidFill>
                <a:srgbClr val="C22E10"/>
              </a:solidFill>
            </a:endParaRPr>
          </a:p>
        </p:txBody>
      </p:sp>
      <p:pic>
        <p:nvPicPr>
          <p:cNvPr id="37892" name="Zástupný symbol pro obsah 5" descr="P104020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57313" y="1428750"/>
            <a:ext cx="6497637" cy="4873625"/>
          </a:xfr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750" y="333375"/>
            <a:ext cx="7632700" cy="1511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hlink"/>
            </a:solidFill>
          </a:ln>
        </p:spPr>
        <p:txBody>
          <a:bodyPr anchor="b"/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sk-SK" cap="small" dirty="0">
              <a:solidFill>
                <a:srgbClr val="C22E10"/>
              </a:solidFill>
              <a:ea typeface="+mj-ea"/>
              <a:cs typeface="+mj-cs"/>
            </a:endParaRP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20713"/>
            <a:ext cx="6408738" cy="796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3200" b="1" dirty="0">
                <a:solidFill>
                  <a:srgbClr val="C22E10"/>
                </a:solidFill>
              </a:rPr>
              <a:t>Na škole sa vyučujú </a:t>
            </a:r>
            <a:r>
              <a:rPr lang="sk-SK" sz="3200" b="1" dirty="0" smtClean="0">
                <a:solidFill>
                  <a:srgbClr val="C22E10"/>
                </a:solidFill>
              </a:rPr>
              <a:t>cudzie jazyky</a:t>
            </a:r>
            <a:r>
              <a:rPr lang="sk-SK" sz="3200" b="1" dirty="0">
                <a:solidFill>
                  <a:srgbClr val="C22E10"/>
                </a:solidFill>
              </a:rPr>
              <a:t>: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16013" y="1719263"/>
            <a:ext cx="6769100" cy="4411662"/>
          </a:xfrm>
        </p:spPr>
        <p:txBody>
          <a:bodyPr/>
          <a:lstStyle/>
          <a:p>
            <a:pPr eaLnBrk="1" hangingPunct="1"/>
            <a:endParaRPr lang="sk-SK" sz="3200" smtClean="0">
              <a:solidFill>
                <a:srgbClr val="F3A509"/>
              </a:solidFill>
              <a:latin typeface="Times New Roman" pitchFamily="18" charset="0"/>
            </a:endParaRPr>
          </a:p>
          <a:p>
            <a:pPr eaLnBrk="1" hangingPunct="1"/>
            <a:r>
              <a:rPr lang="sk-SK" sz="3200" smtClean="0">
                <a:latin typeface="Times New Roman" pitchFamily="18" charset="0"/>
              </a:rPr>
              <a:t> anglický jazyk  </a:t>
            </a:r>
          </a:p>
          <a:p>
            <a:pPr eaLnBrk="1" hangingPunct="1">
              <a:buFont typeface="Wingdings" pitchFamily="2" charset="2"/>
              <a:buNone/>
            </a:pPr>
            <a:r>
              <a:rPr lang="sk-SK" sz="3200" smtClean="0">
                <a:latin typeface="Times New Roman" pitchFamily="18" charset="0"/>
              </a:rPr>
              <a:t>                 </a:t>
            </a:r>
          </a:p>
          <a:p>
            <a:pPr eaLnBrk="1" hangingPunct="1"/>
            <a:r>
              <a:rPr lang="sk-SK" sz="3200" smtClean="0">
                <a:latin typeface="Times New Roman" pitchFamily="18" charset="0"/>
              </a:rPr>
              <a:t> nemecky jazyk </a:t>
            </a:r>
          </a:p>
          <a:p>
            <a:pPr eaLnBrk="1" hangingPunct="1">
              <a:buFont typeface="Wingdings" pitchFamily="2" charset="2"/>
              <a:buNone/>
            </a:pPr>
            <a:r>
              <a:rPr lang="sk-SK" sz="3200" smtClean="0">
                <a:latin typeface="Times New Roman" pitchFamily="18" charset="0"/>
              </a:rPr>
              <a:t>                 </a:t>
            </a:r>
          </a:p>
          <a:p>
            <a:pPr eaLnBrk="1" hangingPunct="1"/>
            <a:r>
              <a:rPr lang="sk-SK" sz="3200" smtClean="0">
                <a:latin typeface="Times New Roman" pitchFamily="18" charset="0"/>
              </a:rPr>
              <a:t> ruský jazyk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420938"/>
            <a:ext cx="6911975" cy="13684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4500" b="1" dirty="0" smtClean="0">
                <a:solidFill>
                  <a:srgbClr val="C22E10"/>
                </a:solidFill>
              </a:rPr>
              <a:t>Predstavujeme vám 	priestory školy:</a:t>
            </a:r>
            <a:endParaRPr lang="sk-SK" sz="4500" b="1" dirty="0">
              <a:solidFill>
                <a:srgbClr val="C22E1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333375"/>
            <a:ext cx="6408738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3200" b="1" dirty="0" smtClean="0">
                <a:solidFill>
                  <a:srgbClr val="C22E10"/>
                </a:solidFill>
              </a:rPr>
              <a:t>Multimediálna učebňa</a:t>
            </a:r>
            <a:endParaRPr lang="sk-SK" sz="3200" b="1" dirty="0">
              <a:solidFill>
                <a:srgbClr val="C22E10"/>
              </a:solidFill>
            </a:endParaRPr>
          </a:p>
        </p:txBody>
      </p:sp>
      <p:pic>
        <p:nvPicPr>
          <p:cNvPr id="4" name="Zástupný symbol pro obsah 3" descr="P1070931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1259632" y="1556792"/>
            <a:ext cx="6324913" cy="47436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188" y="260350"/>
            <a:ext cx="7715250" cy="1108075"/>
          </a:xfrm>
          <a:prstGeom prst="rect">
            <a:avLst/>
          </a:prstGeom>
          <a:ln>
            <a:solidFill>
              <a:schemeClr val="hlink"/>
            </a:solidFill>
          </a:ln>
        </p:spPr>
        <p:txBody>
          <a:bodyPr anchor="b"/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sk-SK" cap="small" dirty="0">
              <a:solidFill>
                <a:srgbClr val="C22E1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476250"/>
            <a:ext cx="6408737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3200" b="1" dirty="0" smtClean="0">
                <a:solidFill>
                  <a:srgbClr val="C22E10"/>
                </a:solidFill>
              </a:rPr>
              <a:t>Učebňa fyziky</a:t>
            </a:r>
            <a:endParaRPr lang="sk-SK" sz="3200" b="1" dirty="0">
              <a:solidFill>
                <a:srgbClr val="C22E10"/>
              </a:solidFill>
            </a:endParaRPr>
          </a:p>
        </p:txBody>
      </p:sp>
      <p:pic>
        <p:nvPicPr>
          <p:cNvPr id="4" name="Zástupný symbol pro obsah 3" descr="P1070934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323528" y="1772816"/>
            <a:ext cx="3308747" cy="44116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02" name="Picture 2" descr="C:\Users\Tomáš\Downloads\P107093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51920" y="1916832"/>
            <a:ext cx="4824536" cy="36184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71500" y="476250"/>
            <a:ext cx="7385050" cy="965200"/>
          </a:xfrm>
          <a:prstGeom prst="rect">
            <a:avLst/>
          </a:prstGeom>
          <a:ln>
            <a:solidFill>
              <a:schemeClr val="hlink"/>
            </a:solidFill>
          </a:ln>
        </p:spPr>
        <p:txBody>
          <a:bodyPr anchor="b"/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sk-SK" cap="small" dirty="0">
              <a:solidFill>
                <a:srgbClr val="C22E1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476250"/>
            <a:ext cx="6408737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3200" b="1" dirty="0" smtClean="0">
                <a:solidFill>
                  <a:srgbClr val="C22E10"/>
                </a:solidFill>
              </a:rPr>
              <a:t>Učebňa chémie</a:t>
            </a:r>
            <a:endParaRPr lang="sk-SK" sz="3200" b="1" dirty="0">
              <a:solidFill>
                <a:srgbClr val="C22E1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71500" y="476250"/>
            <a:ext cx="7385050" cy="965200"/>
          </a:xfrm>
          <a:prstGeom prst="rect">
            <a:avLst/>
          </a:prstGeom>
          <a:ln>
            <a:solidFill>
              <a:schemeClr val="hlink"/>
            </a:solidFill>
          </a:ln>
        </p:spPr>
        <p:txBody>
          <a:bodyPr anchor="b"/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sk-SK" cap="small" dirty="0">
              <a:solidFill>
                <a:srgbClr val="C22E10"/>
              </a:solidFill>
              <a:ea typeface="+mj-ea"/>
              <a:cs typeface="+mj-cs"/>
            </a:endParaRPr>
          </a:p>
        </p:txBody>
      </p:sp>
      <p:pic>
        <p:nvPicPr>
          <p:cNvPr id="23556" name="Obrázok 4" descr="chuc (1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79" y="2110098"/>
            <a:ext cx="5679083" cy="31905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textu 1"/>
          <p:cNvSpPr>
            <a:spLocks noGrp="1"/>
          </p:cNvSpPr>
          <p:nvPr>
            <p:ph type="body" idx="1"/>
          </p:nvPr>
        </p:nvSpPr>
        <p:spPr>
          <a:xfrm>
            <a:off x="357188" y="157162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sk-SK" sz="2000" dirty="0" smtClean="0"/>
              <a:t>Oficiálne dokumenty predstavujúce víziu ďalšieho rozvoja výchovy a vzdelávania v Slovenskej republike sú:</a:t>
            </a:r>
          </a:p>
          <a:p>
            <a:pPr>
              <a:buFont typeface="Wingdings" pitchFamily="2" charset="2"/>
              <a:buNone/>
              <a:defRPr/>
            </a:pPr>
            <a:endParaRPr lang="sk-SK" sz="2000" dirty="0" smtClean="0"/>
          </a:p>
          <a:p>
            <a:pPr>
              <a:defRPr/>
            </a:pPr>
            <a:r>
              <a:rPr lang="sk-SK" sz="2000" dirty="0" smtClean="0"/>
              <a:t> </a:t>
            </a:r>
            <a:r>
              <a:rPr lang="sk-SK" sz="2000" b="1" dirty="0" smtClean="0">
                <a:solidFill>
                  <a:srgbClr val="C00000"/>
                </a:solidFill>
              </a:rPr>
              <a:t>Národný program výchovy a vzdelávania v SR </a:t>
            </a:r>
            <a:r>
              <a:rPr lang="sk-SK" sz="2000" dirty="0" smtClean="0"/>
              <a:t>na najbližších 15 – 20 rokov /2002/.</a:t>
            </a:r>
          </a:p>
          <a:p>
            <a:pPr>
              <a:defRPr/>
            </a:pPr>
            <a:endParaRPr lang="sk-SK" sz="2000" dirty="0" smtClean="0"/>
          </a:p>
          <a:p>
            <a:pPr>
              <a:defRPr/>
            </a:pPr>
            <a:r>
              <a:rPr lang="sk-SK" sz="2000" b="1" dirty="0" smtClean="0">
                <a:solidFill>
                  <a:srgbClr val="C00000"/>
                </a:solidFill>
              </a:rPr>
              <a:t>Koncepcia rozvoja stredného školstva v Nitrianskom samosprávnom</a:t>
            </a:r>
            <a:r>
              <a:rPr lang="sk-SK" sz="2000" b="1" dirty="0" smtClean="0">
                <a:solidFill>
                  <a:schemeClr val="accent3">
                    <a:lumMod val="75000"/>
                  </a:schemeClr>
                </a:solidFill>
              </a:rPr>
              <a:t> kraji </a:t>
            </a:r>
            <a:r>
              <a:rPr lang="sk-SK" sz="2000" dirty="0" smtClean="0"/>
              <a:t>do roku 2015.</a:t>
            </a:r>
          </a:p>
          <a:p>
            <a:pPr>
              <a:defRPr/>
            </a:pPr>
            <a:endParaRPr lang="sk-SK" sz="2000" dirty="0" smtClean="0"/>
          </a:p>
          <a:p>
            <a:pPr>
              <a:defRPr/>
            </a:pPr>
            <a:r>
              <a:rPr lang="sk-SK" sz="2000" b="1" dirty="0" smtClean="0">
                <a:solidFill>
                  <a:srgbClr val="C00000"/>
                </a:solidFill>
              </a:rPr>
              <a:t>Zákon č. 245/2008 Z. z. o výchove a vzdelávaní  /školský zákon/.</a:t>
            </a:r>
          </a:p>
          <a:p>
            <a:pPr>
              <a:defRPr/>
            </a:pPr>
            <a:endParaRPr lang="sk-SK" sz="2000" b="1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sk-SK" sz="2000" b="1" dirty="0" smtClean="0">
                <a:solidFill>
                  <a:srgbClr val="C00000"/>
                </a:solidFill>
              </a:rPr>
              <a:t>Štátny vzdelávací program  /ISCED 3A/</a:t>
            </a:r>
          </a:p>
          <a:p>
            <a:pPr>
              <a:buFont typeface="Wingdings" pitchFamily="2" charset="2"/>
              <a:buNone/>
              <a:defRPr/>
            </a:pPr>
            <a:endParaRPr lang="sk-SK" sz="2000" b="1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sk-SK" sz="2000" dirty="0" smtClean="0"/>
              <a:t>Iné platné koncepcie a stratégie vzdelávania /POP 2012/213/</a:t>
            </a:r>
          </a:p>
          <a:p>
            <a:pPr>
              <a:buFont typeface="Wingdings" pitchFamily="2" charset="2"/>
              <a:buNone/>
              <a:defRPr/>
            </a:pPr>
            <a:endParaRPr lang="sk-SK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sk-SK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sk-SK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sk-SK" sz="18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endParaRPr lang="sk-SK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63" y="500063"/>
            <a:ext cx="8229600" cy="642937"/>
          </a:xfrm>
        </p:spPr>
        <p:txBody>
          <a:bodyPr/>
          <a:lstStyle/>
          <a:p>
            <a:pPr>
              <a:defRPr/>
            </a:pPr>
            <a:r>
              <a:rPr lang="sk-SK" b="1" dirty="0" smtClean="0">
                <a:solidFill>
                  <a:srgbClr val="051485"/>
                </a:solidFill>
              </a:rPr>
              <a:t>strategická vízia školy</a:t>
            </a:r>
            <a:endParaRPr lang="sk-SK" b="1" dirty="0">
              <a:solidFill>
                <a:srgbClr val="051485"/>
              </a:solidFill>
            </a:endParaRPr>
          </a:p>
        </p:txBody>
      </p:sp>
      <p:pic>
        <p:nvPicPr>
          <p:cNvPr id="16388" name="Obrázok 3" descr="svp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4643438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33375"/>
            <a:ext cx="7715250" cy="1108075"/>
          </a:xfrm>
          <a:ln>
            <a:solidFill>
              <a:schemeClr val="hlink"/>
            </a:solidFill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3200" b="1" dirty="0">
                <a:solidFill>
                  <a:srgbClr val="C22E10"/>
                </a:solidFill>
                <a:latin typeface="Times New Roman" pitchFamily="18" charset="0"/>
              </a:rPr>
              <a:t>Veľký záujem je o vyučovanie výpočtovej </a:t>
            </a:r>
            <a:r>
              <a:rPr lang="sk-SK" sz="3200" b="1" dirty="0" smtClean="0">
                <a:solidFill>
                  <a:srgbClr val="C22E10"/>
                </a:solidFill>
                <a:latin typeface="Times New Roman" pitchFamily="18" charset="0"/>
              </a:rPr>
              <a:t>techniky </a:t>
            </a:r>
            <a:endParaRPr lang="sk-SK" sz="3200" b="1" dirty="0">
              <a:solidFill>
                <a:srgbClr val="C22E10"/>
              </a:solidFill>
              <a:latin typeface="Times New Roman" pitchFamily="18" charset="0"/>
            </a:endParaRPr>
          </a:p>
        </p:txBody>
      </p:sp>
      <p:sp>
        <p:nvSpPr>
          <p:cNvPr id="44035" name="Zástupný symbol pro obsah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sk-SK" smtClean="0"/>
          </a:p>
        </p:txBody>
      </p:sp>
      <p:pic>
        <p:nvPicPr>
          <p:cNvPr id="27652" name="Picture 4" descr="C:\Users\Tomáš\Downloads\P107093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1484784"/>
            <a:ext cx="8136904" cy="51845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33375"/>
            <a:ext cx="8175625" cy="1058863"/>
          </a:xfrm>
          <a:ln>
            <a:solidFill>
              <a:srgbClr val="745E54"/>
            </a:solidFill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sk-SK" sz="2800" b="1" cap="none" smtClean="0">
                <a:solidFill>
                  <a:srgbClr val="C22E10"/>
                </a:solidFill>
                <a:latin typeface="Times New Roman" pitchFamily="18" charset="0"/>
              </a:rPr>
              <a:t>VYUČOVANIE TELESNEJ VÝCHOVY </a:t>
            </a:r>
            <a:br>
              <a:rPr lang="sk-SK" sz="2800" b="1" cap="none" smtClean="0">
                <a:solidFill>
                  <a:srgbClr val="C22E10"/>
                </a:solidFill>
                <a:latin typeface="Times New Roman" pitchFamily="18" charset="0"/>
              </a:rPr>
            </a:br>
            <a:r>
              <a:rPr lang="sk-SK" sz="2800" b="1" cap="none" smtClean="0">
                <a:solidFill>
                  <a:srgbClr val="C22E10"/>
                </a:solidFill>
                <a:latin typeface="Times New Roman" pitchFamily="18" charset="0"/>
              </a:rPr>
              <a:t>PATRÍ MEDZI OBĽÚBENÉ VYUČOVACIE HODINY</a:t>
            </a:r>
            <a:endParaRPr lang="sk-SK" sz="2800" b="1" cap="none" smtClean="0">
              <a:solidFill>
                <a:srgbClr val="C22E10"/>
              </a:solidFill>
            </a:endParaRPr>
          </a:p>
        </p:txBody>
      </p:sp>
      <p:pic>
        <p:nvPicPr>
          <p:cNvPr id="23557" name="Picture 5" descr="C:\Users\Tomáš\Downloads\P107093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1844824"/>
            <a:ext cx="7229323" cy="4608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26035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sk-SK" sz="2800" b="1" cap="none" smtClean="0">
                <a:solidFill>
                  <a:srgbClr val="C22E10"/>
                </a:solidFill>
                <a:latin typeface="Times New Roman" pitchFamily="18" charset="0"/>
              </a:rPr>
              <a:t>NA ŠKOLE V ŠKOLSKOM ROKU 2012/2013 PRACUJÚ KRÚŽKY:</a:t>
            </a:r>
            <a:endParaRPr lang="sk-SK" sz="2800" b="1" i="1" cap="none" smtClean="0">
              <a:solidFill>
                <a:srgbClr val="C22E10"/>
              </a:solidFill>
              <a:latin typeface="Times New Roman" pitchFamily="18" charset="0"/>
            </a:endParaRPr>
          </a:p>
        </p:txBody>
      </p:sp>
      <p:sp>
        <p:nvSpPr>
          <p:cNvPr id="46083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684213" y="1628775"/>
            <a:ext cx="7467600" cy="4873625"/>
          </a:xfrm>
        </p:spPr>
        <p:txBody>
          <a:bodyPr/>
          <a:lstStyle/>
          <a:p>
            <a:r>
              <a:rPr lang="sk-SK" sz="1800" smtClean="0"/>
              <a:t>basketbalový</a:t>
            </a:r>
          </a:p>
          <a:p>
            <a:r>
              <a:rPr lang="sk-SK" sz="1800" smtClean="0"/>
              <a:t>športovo - volejbalový</a:t>
            </a:r>
          </a:p>
          <a:p>
            <a:r>
              <a:rPr lang="sk-SK" sz="1800" smtClean="0"/>
              <a:t>chemický</a:t>
            </a:r>
          </a:p>
          <a:p>
            <a:r>
              <a:rPr lang="sk-SK" sz="1800" smtClean="0"/>
              <a:t>e- časopis MAG4ZINE</a:t>
            </a:r>
          </a:p>
          <a:p>
            <a:r>
              <a:rPr lang="sk-SK" sz="1800" smtClean="0"/>
              <a:t>programovanie</a:t>
            </a:r>
          </a:p>
          <a:p>
            <a:r>
              <a:rPr lang="sk-SK" sz="1800" smtClean="0"/>
              <a:t>matematicko - fyzikálny</a:t>
            </a:r>
          </a:p>
          <a:p>
            <a:r>
              <a:rPr lang="sk-SK" sz="1800" smtClean="0"/>
              <a:t>školský časopis</a:t>
            </a:r>
          </a:p>
          <a:p>
            <a:r>
              <a:rPr lang="sk-SK" sz="1800" smtClean="0"/>
              <a:t>nemecký jazyk</a:t>
            </a:r>
          </a:p>
          <a:p>
            <a:r>
              <a:rPr lang="sk-SK" sz="1800" smtClean="0"/>
              <a:t>tamburášsky krúžok</a:t>
            </a:r>
          </a:p>
          <a:p>
            <a:r>
              <a:rPr lang="sk-SK" sz="1800" smtClean="0"/>
              <a:t>hádzaná</a:t>
            </a:r>
          </a:p>
          <a:p>
            <a:r>
              <a:rPr lang="sk-SK" sz="1800" smtClean="0"/>
              <a:t>športovo - turistický</a:t>
            </a:r>
          </a:p>
          <a:p>
            <a:r>
              <a:rPr lang="sk-SK" sz="1800" smtClean="0"/>
              <a:t>rozhlasový + milovníkov histórie, kultúry a umenia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4213" y="404813"/>
            <a:ext cx="7426325" cy="941387"/>
          </a:xfrm>
          <a:prstGeom prst="rect">
            <a:avLst/>
          </a:prstGeom>
          <a:solidFill>
            <a:schemeClr val="accent1">
              <a:alpha val="51000"/>
            </a:schemeClr>
          </a:solidFill>
          <a:ln>
            <a:solidFill>
              <a:srgbClr val="6BAAAF"/>
            </a:solidFill>
          </a:ln>
        </p:spPr>
        <p:txBody>
          <a:bodyPr anchor="b">
            <a:normAutofit fontScale="97500"/>
          </a:bodyPr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sk-SK" sz="2800" cap="small" dirty="0">
              <a:solidFill>
                <a:srgbClr val="C22E1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750" y="549275"/>
            <a:ext cx="7704138" cy="9413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6BAAAF"/>
            </a:solidFill>
          </a:ln>
        </p:spPr>
        <p:txBody>
          <a:bodyPr anchor="b">
            <a:normAutofit fontScale="97500"/>
          </a:bodyPr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sk-SK" sz="2800" cap="small" dirty="0">
              <a:solidFill>
                <a:srgbClr val="C22E10"/>
              </a:solidFill>
              <a:ea typeface="+mj-ea"/>
              <a:cs typeface="+mj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6400" y="188913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sk-SK" b="1" dirty="0" smtClean="0">
                <a:solidFill>
                  <a:srgbClr val="C22E10"/>
                </a:solidFill>
              </a:rPr>
              <a:t>Každoročné udalosti:</a:t>
            </a:r>
            <a:endParaRPr lang="sk-SK" b="1" dirty="0">
              <a:solidFill>
                <a:srgbClr val="C22E10"/>
              </a:solidFill>
            </a:endParaRPr>
          </a:p>
        </p:txBody>
      </p:sp>
      <p:sp>
        <p:nvSpPr>
          <p:cNvPr id="4710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k-SK" smtClean="0"/>
              <a:t>Projektový deň</a:t>
            </a:r>
          </a:p>
          <a:p>
            <a:r>
              <a:rPr lang="sk-SK" smtClean="0"/>
              <a:t>SOČ</a:t>
            </a:r>
          </a:p>
          <a:p>
            <a:r>
              <a:rPr lang="sk-SK" smtClean="0"/>
              <a:t>Deň Zeme</a:t>
            </a:r>
          </a:p>
          <a:p>
            <a:r>
              <a:rPr lang="sk-SK" smtClean="0"/>
              <a:t>Športové turnaje</a:t>
            </a:r>
          </a:p>
          <a:p>
            <a:r>
              <a:rPr lang="sk-SK" smtClean="0"/>
              <a:t>Školský ples</a:t>
            </a:r>
          </a:p>
          <a:p>
            <a:r>
              <a:rPr lang="sk-SK" smtClean="0"/>
              <a:t>Vianočná akadémia</a:t>
            </a:r>
          </a:p>
          <a:p>
            <a:r>
              <a:rPr lang="sk-SK" smtClean="0"/>
              <a:t>Imatrikulácie</a:t>
            </a:r>
          </a:p>
          <a:p>
            <a:r>
              <a:rPr lang="sk-SK" smtClean="0"/>
              <a:t>Deň otvorených dverí</a:t>
            </a:r>
          </a:p>
          <a:p>
            <a:r>
              <a:rPr lang="sk-SK" smtClean="0"/>
              <a:t>Medzinárodný deň školských knižníc</a:t>
            </a:r>
          </a:p>
          <a:p>
            <a:r>
              <a:rPr lang="sk-SK" smtClean="0"/>
              <a:t>Stužkové slávnosti </a:t>
            </a:r>
          </a:p>
        </p:txBody>
      </p:sp>
      <p:pic>
        <p:nvPicPr>
          <p:cNvPr id="52226" name="Picture 2" descr="C:\Users\Tomáš\Downloads\stuzkova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67944" y="1772816"/>
            <a:ext cx="4205014" cy="26123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04813"/>
            <a:ext cx="6626225" cy="720725"/>
          </a:xfrm>
          <a:ln>
            <a:solidFill>
              <a:schemeClr val="accent2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3200" b="1" dirty="0">
                <a:solidFill>
                  <a:srgbClr val="C22E10"/>
                </a:solidFill>
                <a:latin typeface="Times New Roman" pitchFamily="18" charset="0"/>
              </a:rPr>
              <a:t>Obľúbený lyžiarsky kurz</a:t>
            </a:r>
          </a:p>
        </p:txBody>
      </p:sp>
      <p:pic>
        <p:nvPicPr>
          <p:cNvPr id="30723" name="Picture 4" descr="Trieda5A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1279525"/>
            <a:ext cx="6613525" cy="4938713"/>
          </a:xfrm>
          <a:noFill/>
          <a:ln w="25400">
            <a:solidFill>
              <a:schemeClr val="accent2"/>
            </a:solidFill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7283450" cy="72548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3200" b="1" dirty="0">
                <a:solidFill>
                  <a:srgbClr val="C22E10"/>
                </a:solidFill>
                <a:latin typeface="Times New Roman" pitchFamily="18" charset="0"/>
              </a:rPr>
              <a:t>Exkurzie</a:t>
            </a:r>
            <a:r>
              <a:rPr lang="sk-SK" sz="3200" b="1" i="1" dirty="0">
                <a:solidFill>
                  <a:srgbClr val="C22E10"/>
                </a:solidFill>
              </a:rPr>
              <a:t> </a:t>
            </a:r>
          </a:p>
        </p:txBody>
      </p:sp>
      <p:graphicFrame>
        <p:nvGraphicFramePr>
          <p:cNvPr id="120020" name="Group 212"/>
          <p:cNvGraphicFramePr>
            <a:graphicFrameLocks noGrp="1"/>
          </p:cNvGraphicFramePr>
          <p:nvPr>
            <p:ph sz="quarter" idx="1"/>
          </p:nvPr>
        </p:nvGraphicFramePr>
        <p:xfrm>
          <a:off x="539750" y="1700213"/>
          <a:ext cx="4392613" cy="4358640"/>
        </p:xfrm>
        <a:graphic>
          <a:graphicData uri="http://schemas.openxmlformats.org/drawingml/2006/table">
            <a:tbl>
              <a:tblPr/>
              <a:tblGrid>
                <a:gridCol w="4392613"/>
              </a:tblGrid>
              <a:tr h="323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Viedeň, poznávacia exkurzia</a:t>
                      </a:r>
                      <a:endParaRPr kumimoji="0" lang="sk-S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Anglicko-študijný pobyt</a:t>
                      </a:r>
                      <a:endParaRPr kumimoji="0" lang="sk-S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Bratislava, poznávacia exkurzia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Návštevy divadelných predstavení</a:t>
                      </a:r>
                      <a:endParaRPr kumimoji="0" lang="sk-S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Návšteva krajského mesta</a:t>
                      </a:r>
                      <a:endParaRPr kumimoji="0" lang="sk-S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Praha, poznávacia exkurzia</a:t>
                      </a:r>
                      <a:endParaRPr kumimoji="0" lang="sk-S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Brodzany, poznávacia exkurzia</a:t>
                      </a:r>
                      <a:endParaRPr kumimoji="0" lang="sk-S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Mochovce</a:t>
                      </a: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odborná exkurzia</a:t>
                      </a:r>
                      <a:endParaRPr kumimoji="0" lang="sk-S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Brno, odborná exkurzia</a:t>
                      </a:r>
                      <a:endParaRPr kumimoji="0" lang="sk-S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Arborétum Mlyňany, odborná exkurzia</a:t>
                      </a:r>
                      <a:endParaRPr kumimoji="0" lang="sk-S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Exkurzie do krajín EÚ v čase prázdnin  </a:t>
                      </a:r>
                      <a:endParaRPr kumimoji="0" lang="sk-SK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2797" name="Zástupný symbol pro obsah 33" descr="100_0681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076825" y="2276475"/>
            <a:ext cx="3638550" cy="3000375"/>
          </a:xfrm>
          <a:prstGeom prst="roundRect">
            <a:avLst>
              <a:gd name="adj" fmla="val 16667"/>
            </a:avLst>
          </a:prstGeom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032750" cy="1295400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sk-SK" sz="2800" b="1" cap="none" smtClean="0">
                <a:solidFill>
                  <a:srgbClr val="C22E10"/>
                </a:solidFill>
                <a:latin typeface="Times New Roman" pitchFamily="18" charset="0"/>
              </a:rPr>
              <a:t>KAŽDOROČNE DOSAHUJEME VYNIKAJÚCE VÝSLEDKY V SÚŤAŽIACH: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916113"/>
            <a:ext cx="8496300" cy="4446587"/>
          </a:xfrm>
          <a:ln>
            <a:solidFill>
              <a:schemeClr val="accent2"/>
            </a:solidFill>
          </a:ln>
        </p:spPr>
        <p:txBody>
          <a:bodyPr/>
          <a:lstStyle/>
          <a:p>
            <a:pPr eaLnBrk="1" hangingPunct="1"/>
            <a:r>
              <a:rPr lang="sk-SK" sz="2800" smtClean="0">
                <a:latin typeface="Times New Roman" pitchFamily="18" charset="0"/>
              </a:rPr>
              <a:t>predmetových olympiádach,</a:t>
            </a:r>
          </a:p>
          <a:p>
            <a:pPr eaLnBrk="1" hangingPunct="1"/>
            <a:r>
              <a:rPr lang="sk-SK" sz="2800" smtClean="0">
                <a:latin typeface="Times New Roman" pitchFamily="18" charset="0"/>
              </a:rPr>
              <a:t>recitačných  súťažiach,</a:t>
            </a:r>
          </a:p>
          <a:p>
            <a:pPr eaLnBrk="1" hangingPunct="1"/>
            <a:r>
              <a:rPr lang="sk-SK" sz="2800" smtClean="0">
                <a:latin typeface="Times New Roman" pitchFamily="18" charset="0"/>
              </a:rPr>
              <a:t>olympiáde ľudských práv,</a:t>
            </a:r>
          </a:p>
          <a:p>
            <a:pPr eaLnBrk="1" hangingPunct="1"/>
            <a:r>
              <a:rPr lang="sk-SK" sz="2800" smtClean="0">
                <a:latin typeface="Times New Roman" pitchFamily="18" charset="0"/>
              </a:rPr>
              <a:t>KLOKAN - ovi – celoslovenskej matematickej súťaži,</a:t>
            </a:r>
          </a:p>
          <a:p>
            <a:pPr eaLnBrk="1" hangingPunct="1"/>
            <a:r>
              <a:rPr lang="sk-SK" sz="2800" smtClean="0">
                <a:latin typeface="Times New Roman" pitchFamily="18" charset="0"/>
              </a:rPr>
              <a:t>ZENIT- e v programovaní,</a:t>
            </a:r>
          </a:p>
          <a:p>
            <a:pPr eaLnBrk="1" hangingPunct="1"/>
            <a:r>
              <a:rPr lang="sk-SK" sz="2800" smtClean="0">
                <a:latin typeface="Times New Roman" pitchFamily="18" charset="0"/>
              </a:rPr>
              <a:t>SOČ - stredoškolskej odbornej činnosti,</a:t>
            </a:r>
          </a:p>
          <a:p>
            <a:pPr eaLnBrk="1" hangingPunct="1"/>
            <a:r>
              <a:rPr lang="sk-SK" sz="2800" smtClean="0">
                <a:latin typeface="Times New Roman" pitchFamily="18" charset="0"/>
              </a:rPr>
              <a:t>korešpondenčných seminároch z matematiky a fyziky,</a:t>
            </a:r>
          </a:p>
          <a:p>
            <a:pPr eaLnBrk="1" hangingPunct="1"/>
            <a:r>
              <a:rPr lang="sk-SK" sz="2800" smtClean="0">
                <a:latin typeface="Times New Roman" pitchFamily="18" charset="0"/>
              </a:rPr>
              <a:t>športových súťažiach /najmä hádzaná, badminton, atletika, futbal, volejbal/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507413" cy="941388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6BAAAF"/>
            </a:solidFill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2800" b="1" dirty="0">
                <a:solidFill>
                  <a:srgbClr val="C22E10"/>
                </a:solidFill>
                <a:latin typeface="Times New Roman" pitchFamily="18" charset="0"/>
              </a:rPr>
              <a:t>Medzinárodné projekty, </a:t>
            </a:r>
            <a:br>
              <a:rPr lang="sk-SK" sz="2800" b="1" dirty="0">
                <a:solidFill>
                  <a:srgbClr val="C22E10"/>
                </a:solidFill>
                <a:latin typeface="Times New Roman" pitchFamily="18" charset="0"/>
              </a:rPr>
            </a:br>
            <a:r>
              <a:rPr lang="sk-SK" sz="2800" b="1" dirty="0">
                <a:solidFill>
                  <a:srgbClr val="C22E10"/>
                </a:solidFill>
                <a:latin typeface="Times New Roman" pitchFamily="18" charset="0"/>
              </a:rPr>
              <a:t>do ktorých je škola zapojená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700213"/>
            <a:ext cx="8532812" cy="4943475"/>
          </a:xfrm>
          <a:ln>
            <a:solidFill>
              <a:srgbClr val="62A894"/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sk-SK" sz="2800" smtClean="0"/>
              <a:t>Vydávanie cudzojazyčného časopisu MAG4ZINE</a:t>
            </a:r>
            <a:endParaRPr lang="sk-SK" sz="2800" smtClean="0">
              <a:latin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sk-SK" sz="2800" smtClean="0">
                <a:latin typeface="Times New Roman" pitchFamily="18" charset="0"/>
              </a:rPr>
              <a:t>Súťaž mladých prekladateľov</a:t>
            </a:r>
          </a:p>
          <a:p>
            <a:pPr eaLnBrk="1" hangingPunct="1">
              <a:lnSpc>
                <a:spcPct val="150000"/>
              </a:lnSpc>
            </a:pPr>
            <a:r>
              <a:rPr lang="sk-SK" sz="2800" smtClean="0">
                <a:latin typeface="Times New Roman" pitchFamily="18" charset="0"/>
              </a:rPr>
              <a:t>26.9. – Európsky deň jazykov</a:t>
            </a:r>
          </a:p>
          <a:p>
            <a:pPr eaLnBrk="1" hangingPunct="1">
              <a:lnSpc>
                <a:spcPct val="150000"/>
              </a:lnSpc>
            </a:pPr>
            <a:r>
              <a:rPr lang="sk-SK" sz="2800" smtClean="0">
                <a:latin typeface="Times New Roman" pitchFamily="18" charset="0"/>
              </a:rPr>
              <a:t>Partnerstvo so strednou školou vo Veľkej Británii</a:t>
            </a:r>
          </a:p>
          <a:p>
            <a:pPr eaLnBrk="1" hangingPunct="1">
              <a:lnSpc>
                <a:spcPct val="150000"/>
              </a:lnSpc>
            </a:pPr>
            <a:r>
              <a:rPr lang="sk-SK" sz="2800" smtClean="0">
                <a:latin typeface="Times New Roman" pitchFamily="18" charset="0"/>
              </a:rPr>
              <a:t>Medzinárodný deň školských knižníc</a:t>
            </a:r>
          </a:p>
          <a:p>
            <a:pPr eaLnBrk="1" hangingPunct="1">
              <a:lnSpc>
                <a:spcPct val="150000"/>
              </a:lnSpc>
            </a:pPr>
            <a:r>
              <a:rPr lang="sk-SK" sz="2800" smtClean="0">
                <a:latin typeface="Times New Roman" pitchFamily="18" charset="0"/>
              </a:rPr>
              <a:t>Európa v škole</a:t>
            </a:r>
          </a:p>
          <a:p>
            <a:pPr eaLnBrk="1" hangingPunct="1">
              <a:lnSpc>
                <a:spcPct val="150000"/>
              </a:lnSpc>
            </a:pPr>
            <a:r>
              <a:rPr lang="sk-SK" sz="2800" smtClean="0">
                <a:latin typeface="Times New Roman" pitchFamily="18" charset="0"/>
              </a:rPr>
              <a:t>Účasť v medzinárodných  súťažiach</a:t>
            </a:r>
          </a:p>
          <a:p>
            <a:pPr eaLnBrk="1" hangingPunct="1"/>
            <a:endParaRPr lang="sk-SK" smtClean="0">
              <a:latin typeface="Times New Roman" pitchFamily="18" charset="0"/>
            </a:endParaRPr>
          </a:p>
          <a:p>
            <a:pPr eaLnBrk="1" hangingPunct="1"/>
            <a:endParaRPr lang="sk-SK" smtClean="0">
              <a:latin typeface="Times New Roman" pitchFamily="18" charset="0"/>
            </a:endParaRPr>
          </a:p>
          <a:p>
            <a:pPr eaLnBrk="1" hangingPunct="1"/>
            <a:endParaRPr lang="sk-SK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507413" cy="941388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6BAAAF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2800" b="1" dirty="0" smtClean="0">
                <a:solidFill>
                  <a:srgbClr val="C22E10"/>
                </a:solidFill>
                <a:latin typeface="Times New Roman" pitchFamily="18" charset="0"/>
              </a:rPr>
              <a:t>Pripravované akcie</a:t>
            </a:r>
            <a:endParaRPr lang="sk-SK" sz="2800" b="1" dirty="0">
              <a:solidFill>
                <a:srgbClr val="C22E10"/>
              </a:solidFill>
              <a:latin typeface="Times New Roman" pitchFamily="18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700213"/>
            <a:ext cx="8496300" cy="4729162"/>
          </a:xfrm>
          <a:ln>
            <a:solidFill>
              <a:srgbClr val="62A894"/>
            </a:solidFill>
          </a:ln>
        </p:spPr>
        <p:txBody>
          <a:bodyPr/>
          <a:lstStyle/>
          <a:p>
            <a:pPr eaLnBrk="1" hangingPunct="1"/>
            <a:r>
              <a:rPr lang="sk-SK" smtClean="0">
                <a:latin typeface="Times New Roman" pitchFamily="18" charset="0"/>
              </a:rPr>
              <a:t>Európsky týždeň miestnej demokracie /15. – 21.10.2012/</a:t>
            </a:r>
          </a:p>
          <a:p>
            <a:pPr eaLnBrk="1" hangingPunct="1"/>
            <a:r>
              <a:rPr lang="sk-SK" smtClean="0">
                <a:latin typeface="Times New Roman" pitchFamily="18" charset="0"/>
              </a:rPr>
              <a:t>Týždeň bezpečnosti na internete </a:t>
            </a:r>
          </a:p>
          <a:p>
            <a:pPr eaLnBrk="1" hangingPunct="1"/>
            <a:r>
              <a:rPr lang="sk-SK" smtClean="0">
                <a:latin typeface="Times New Roman" pitchFamily="18" charset="0"/>
              </a:rPr>
              <a:t>Imatrikulácia – /9.11.2012/</a:t>
            </a:r>
          </a:p>
          <a:p>
            <a:pPr eaLnBrk="1" hangingPunct="1"/>
            <a:r>
              <a:rPr lang="sk-SK" smtClean="0">
                <a:latin typeface="Times New Roman" pitchFamily="18" charset="0"/>
              </a:rPr>
              <a:t>Návšteva z Prestonu – Konferencia o výchove a vzdelávaní</a:t>
            </a:r>
          </a:p>
          <a:p>
            <a:pPr eaLnBrk="1" hangingPunct="1">
              <a:buFont typeface="Wingdings" pitchFamily="2" charset="2"/>
              <a:buNone/>
            </a:pPr>
            <a:r>
              <a:rPr lang="sk-SK" smtClean="0">
                <a:latin typeface="Times New Roman" pitchFamily="18" charset="0"/>
              </a:rPr>
              <a:t>    /20.11. – 24.11.2012/</a:t>
            </a:r>
          </a:p>
          <a:p>
            <a:pPr eaLnBrk="1" hangingPunct="1"/>
            <a:r>
              <a:rPr lang="sk-SK" smtClean="0">
                <a:latin typeface="Times New Roman" pitchFamily="18" charset="0"/>
              </a:rPr>
              <a:t>Stužkové slávnosti /16. 11. – VIII. A, IV. B, 8.12. - IV. C/</a:t>
            </a:r>
          </a:p>
          <a:p>
            <a:pPr eaLnBrk="1" hangingPunct="1"/>
            <a:r>
              <a:rPr lang="sk-SK" smtClean="0">
                <a:latin typeface="Times New Roman" pitchFamily="18" charset="0"/>
              </a:rPr>
              <a:t>Vianočná akadémia – /december 2012/</a:t>
            </a:r>
          </a:p>
          <a:p>
            <a:pPr eaLnBrk="1" hangingPunct="1"/>
            <a:r>
              <a:rPr lang="sk-SK" smtClean="0">
                <a:latin typeface="Times New Roman" pitchFamily="18" charset="0"/>
              </a:rPr>
              <a:t>Všetky exkurzie podľa plánov PK</a:t>
            </a:r>
          </a:p>
          <a:p>
            <a:pPr eaLnBrk="1" hangingPunct="1"/>
            <a:r>
              <a:rPr lang="sk-SK" smtClean="0">
                <a:latin typeface="Times New Roman" pitchFamily="18" charset="0"/>
              </a:rPr>
              <a:t>Všetky súťaže a olympiády podľa harmonogramu</a:t>
            </a:r>
          </a:p>
          <a:p>
            <a:pPr eaLnBrk="1" hangingPunct="1"/>
            <a:endParaRPr lang="sk-SK" smtClean="0">
              <a:latin typeface="Times New Roman" pitchFamily="18" charset="0"/>
            </a:endParaRPr>
          </a:p>
          <a:p>
            <a:pPr eaLnBrk="1" hangingPunct="1"/>
            <a:endParaRPr lang="sk-SK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2124075" y="1052513"/>
            <a:ext cx="4968875" cy="5857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sk-SK" dirty="0"/>
          </a:p>
        </p:txBody>
      </p:sp>
      <p:sp>
        <p:nvSpPr>
          <p:cNvPr id="3993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549275"/>
            <a:ext cx="6913562" cy="2879725"/>
          </a:xfrm>
        </p:spPr>
        <p:txBody>
          <a:bodyPr/>
          <a:lstStyle/>
          <a:p>
            <a:pPr algn="ctr" eaLnBrk="1" hangingPunct="1">
              <a:defRPr/>
            </a:pPr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Deň otvorených dverí: </a:t>
            </a:r>
          </a:p>
          <a:p>
            <a:pPr algn="ctr" eaLnBrk="1" hangingPunct="1">
              <a:defRPr/>
            </a:pPr>
            <a:r>
              <a:rPr lang="sk-SK" sz="4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14. november 2012</a:t>
            </a:r>
          </a:p>
          <a:p>
            <a:pPr algn="ctr" eaLnBrk="1" hangingPunct="1">
              <a:defRPr/>
            </a:pPr>
            <a:r>
              <a:rPr lang="sk-SK" sz="2800" b="0" dirty="0" smtClean="0">
                <a:solidFill>
                  <a:schemeClr val="tx1"/>
                </a:solidFill>
                <a:latin typeface="Times New Roman" pitchFamily="18" charset="0"/>
              </a:rPr>
              <a:t>/streda/     </a:t>
            </a:r>
          </a:p>
          <a:p>
            <a:pPr algn="ctr" eaLnBrk="1" hangingPunct="1">
              <a:defRPr/>
            </a:pPr>
            <a:endParaRPr lang="sk-SK" sz="3200" dirty="0" smtClean="0">
              <a:solidFill>
                <a:srgbClr val="62A894"/>
              </a:solidFill>
              <a:latin typeface="Times New Roman" pitchFamily="18" charset="0"/>
            </a:endParaRPr>
          </a:p>
        </p:txBody>
      </p:sp>
      <p:sp>
        <p:nvSpPr>
          <p:cNvPr id="53252" name="Rectangle 7"/>
          <p:cNvSpPr>
            <a:spLocks noChangeArrowheads="1"/>
          </p:cNvSpPr>
          <p:nvPr/>
        </p:nvSpPr>
        <p:spPr bwMode="auto">
          <a:xfrm>
            <a:off x="179388" y="2493963"/>
            <a:ext cx="184150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152352" bIns="38088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i="1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endParaRPr lang="sk-SK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2700338" y="3213100"/>
            <a:ext cx="5616575" cy="2657475"/>
          </a:xfrm>
          <a:prstGeom prst="rect">
            <a:avLst/>
          </a:prstGeom>
          <a:solidFill>
            <a:schemeClr val="accent2">
              <a:lumMod val="60000"/>
              <a:lumOff val="40000"/>
              <a:alpha val="37000"/>
            </a:schemeClr>
          </a:solidFill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sk-SK" sz="2400" dirty="0">
                <a:solidFill>
                  <a:schemeClr val="tx1"/>
                </a:solidFill>
              </a:rPr>
              <a:t>Bližšie informácie nájdete na:</a:t>
            </a:r>
          </a:p>
          <a:p>
            <a:pPr algn="ctr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endParaRPr lang="sk-SK" sz="2400" dirty="0">
              <a:solidFill>
                <a:schemeClr val="tx1"/>
              </a:solidFill>
            </a:endParaRPr>
          </a:p>
          <a:p>
            <a:pPr algn="ctr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sk-SK" sz="2400" dirty="0"/>
              <a:t>             </a:t>
            </a:r>
            <a:r>
              <a:rPr lang="sk-SK" sz="2400" dirty="0" err="1">
                <a:hlinkClick r:id="rId2"/>
              </a:rPr>
              <a:t>www.gymsu.edu.sk</a:t>
            </a:r>
            <a:endParaRPr lang="sk-SK" sz="2400" dirty="0"/>
          </a:p>
          <a:p>
            <a:pPr algn="ctr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endParaRPr lang="sk-SK" sz="2400" dirty="0"/>
          </a:p>
          <a:p>
            <a:pPr algn="ctr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sk-SK" sz="2400" dirty="0">
                <a:solidFill>
                  <a:srgbClr val="C22E10"/>
                </a:solidFill>
              </a:rPr>
              <a:t> e-mail: </a:t>
            </a:r>
            <a:r>
              <a:rPr lang="sk-SK" sz="2400" dirty="0" err="1">
                <a:solidFill>
                  <a:srgbClr val="C22E10"/>
                </a:solidFill>
                <a:hlinkClick r:id="rId3"/>
              </a:rPr>
              <a:t>skola</a:t>
            </a:r>
            <a:r>
              <a:rPr lang="sk-SK" sz="2400" b="0" dirty="0" err="1">
                <a:solidFill>
                  <a:srgbClr val="C22E10"/>
                </a:solidFill>
                <a:hlinkClick r:id="rId3"/>
              </a:rPr>
              <a:t>@gymsu.edu.sk</a:t>
            </a:r>
            <a:r>
              <a:rPr lang="sk-SK" sz="2400" b="0" dirty="0">
                <a:solidFill>
                  <a:srgbClr val="C22E10"/>
                </a:solidFill>
              </a:rPr>
              <a:t>  </a:t>
            </a:r>
            <a:endParaRPr lang="sk-SK" sz="2400" dirty="0"/>
          </a:p>
          <a:p>
            <a:pPr algn="ctr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endParaRPr lang="sk-SK" sz="2400" dirty="0"/>
          </a:p>
          <a:p>
            <a:pPr algn="ctr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endParaRPr lang="sk-SK" sz="24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build="p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textu 1"/>
          <p:cNvSpPr>
            <a:spLocks noGrp="1"/>
          </p:cNvSpPr>
          <p:nvPr>
            <p:ph type="body" idx="1"/>
          </p:nvPr>
        </p:nvSpPr>
        <p:spPr>
          <a:xfrm>
            <a:off x="428625" y="500063"/>
            <a:ext cx="8137525" cy="4954587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sk-SK" sz="9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Prvoradou víziou Gymnázia v Šuranoch je:</a:t>
            </a:r>
          </a:p>
          <a:p>
            <a:pPr>
              <a:buFont typeface="Wingdings" pitchFamily="2" charset="2"/>
              <a:buNone/>
              <a:defRPr/>
            </a:pPr>
            <a:endParaRPr lang="sk-SK" sz="8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sk-SK" sz="8000" b="1" dirty="0" smtClean="0">
                <a:solidFill>
                  <a:schemeClr val="accent2">
                    <a:lumMod val="50000"/>
                  </a:schemeClr>
                </a:solidFill>
              </a:rPr>
              <a:t>	- vykonať  zmenu osobnosti žiaka vo výchovno-vzdelávacom procese na vychovaného a vzdelaného človeka, </a:t>
            </a:r>
          </a:p>
          <a:p>
            <a:pPr>
              <a:buFont typeface="Wingdings" pitchFamily="2" charset="2"/>
              <a:buNone/>
              <a:defRPr/>
            </a:pPr>
            <a:endParaRPr lang="sk-SK" sz="8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sk-SK" sz="8000" b="1" dirty="0" smtClean="0">
                <a:solidFill>
                  <a:schemeClr val="accent2">
                    <a:lumMod val="50000"/>
                  </a:schemeClr>
                </a:solidFill>
              </a:rPr>
              <a:t>	- vychovať vzdelaných ľudí , ktorí budú pripravení na štúdium na vysokej škole, </a:t>
            </a:r>
          </a:p>
          <a:p>
            <a:pPr>
              <a:buFont typeface="Wingdings" pitchFamily="2" charset="2"/>
              <a:buNone/>
              <a:defRPr/>
            </a:pPr>
            <a:endParaRPr lang="sk-SK" sz="8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sk-SK" sz="8000" b="1" dirty="0" smtClean="0">
                <a:solidFill>
                  <a:schemeClr val="accent2">
                    <a:lumMod val="50000"/>
                  </a:schemeClr>
                </a:solidFill>
              </a:rPr>
              <a:t>	- aby absolvent bol pripravený na aktívne občianstvo v štáte a Európe,</a:t>
            </a:r>
          </a:p>
          <a:p>
            <a:pPr>
              <a:buFont typeface="Wingdings" pitchFamily="2" charset="2"/>
              <a:buNone/>
              <a:defRPr/>
            </a:pPr>
            <a:endParaRPr lang="sk-SK" sz="8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49263" indent="-449263">
              <a:buFont typeface="Wingdings" pitchFamily="2" charset="2"/>
              <a:buNone/>
              <a:defRPr/>
            </a:pPr>
            <a:r>
              <a:rPr lang="sk-SK" sz="8000" b="1" dirty="0" smtClean="0">
                <a:solidFill>
                  <a:schemeClr val="accent2">
                    <a:lumMod val="50000"/>
                  </a:schemeClr>
                </a:solidFill>
              </a:rPr>
              <a:t>      -  vychovať žiakov, ktorí budú mať kladný vzťah k svojej profesii a budú ju ovládať na vysokej úrovni, budú zdatní v používaní IKT technológiách.</a:t>
            </a:r>
          </a:p>
          <a:p>
            <a:pPr marL="449263" indent="-449263">
              <a:buFont typeface="Wingdings" pitchFamily="2" charset="2"/>
              <a:buNone/>
              <a:defRPr/>
            </a:pPr>
            <a:r>
              <a:rPr lang="sk-SK" sz="8000" b="1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sk-SK" sz="8000" b="1" i="1" dirty="0" smtClean="0">
                <a:solidFill>
                  <a:srgbClr val="FF0000"/>
                </a:solidFill>
              </a:rPr>
              <a:t>Zo všetkých bodov vyplýva, že absolventi si musia zo školy odniesť aj trvalejšie hodnoty ako sú vedomosti, tie trvalejšie hodnoty sú: postoje, záujmy, motivácia, hodnotový systém, rozvinuté schopnosti a zručnosti</a:t>
            </a:r>
            <a:r>
              <a:rPr lang="sk-SK" sz="2000" b="1" i="1" dirty="0" smtClean="0">
                <a:solidFill>
                  <a:srgbClr val="FF0000"/>
                </a:solidFill>
              </a:rPr>
              <a:t>.</a:t>
            </a:r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endParaRPr lang="sk-SK" sz="2000" dirty="0" smtClean="0"/>
          </a:p>
          <a:p>
            <a:pPr>
              <a:buFont typeface="Wingdings" pitchFamily="2" charset="2"/>
              <a:buNone/>
              <a:defRPr/>
            </a:pPr>
            <a:endParaRPr lang="sk-SK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sk-SK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sk-SK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sk-SK" sz="18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endParaRPr lang="sk-SK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ChangeArrowheads="1"/>
          </p:cNvSpPr>
          <p:nvPr/>
        </p:nvSpPr>
        <p:spPr bwMode="auto">
          <a:xfrm>
            <a:off x="179388" y="2493963"/>
            <a:ext cx="184150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152352" bIns="38088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i="1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endParaRPr lang="sk-SK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4275" name="Rectangle 5"/>
          <p:cNvSpPr txBox="1">
            <a:spLocks noChangeArrowheads="1"/>
          </p:cNvSpPr>
          <p:nvPr/>
        </p:nvSpPr>
        <p:spPr bwMode="auto">
          <a:xfrm>
            <a:off x="2411413" y="836613"/>
            <a:ext cx="604837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sk-SK" sz="3600">
                <a:solidFill>
                  <a:srgbClr val="002060"/>
                </a:solidFill>
              </a:rPr>
              <a:t>Ďakujeme!</a:t>
            </a:r>
          </a:p>
          <a:p>
            <a:pPr algn="ctr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sk-SK" sz="3600"/>
          </a:p>
          <a:p>
            <a:pPr>
              <a:spcBef>
                <a:spcPts val="600"/>
              </a:spcBef>
              <a:buClr>
                <a:schemeClr val="accent1"/>
              </a:buClr>
            </a:pPr>
            <a:r>
              <a:rPr lang="sk-SK" sz="3600"/>
              <a:t> rodičovský príspevok,</a:t>
            </a:r>
          </a:p>
          <a:p>
            <a:pPr>
              <a:spcBef>
                <a:spcPts val="600"/>
              </a:spcBef>
              <a:buClr>
                <a:schemeClr val="accent1"/>
              </a:buClr>
            </a:pPr>
            <a:r>
              <a:rPr lang="sk-SK" sz="3600"/>
              <a:t> 2 % dane,</a:t>
            </a:r>
          </a:p>
          <a:p>
            <a:pPr>
              <a:spcBef>
                <a:spcPts val="600"/>
              </a:spcBef>
              <a:buClr>
                <a:schemeClr val="accent1"/>
              </a:buClr>
            </a:pPr>
            <a:r>
              <a:rPr lang="sk-SK" sz="3600"/>
              <a:t> sponzorstvo </a:t>
            </a:r>
          </a:p>
          <a:p>
            <a:pPr>
              <a:spcBef>
                <a:spcPts val="600"/>
              </a:spcBef>
              <a:buClr>
                <a:schemeClr val="accent1"/>
              </a:buClr>
            </a:pPr>
            <a:r>
              <a:rPr lang="sk-SK" sz="3600"/>
              <a:t> podpora projektov,</a:t>
            </a:r>
          </a:p>
          <a:p>
            <a:pPr>
              <a:spcBef>
                <a:spcPts val="600"/>
              </a:spcBef>
              <a:buClr>
                <a:schemeClr val="accent1"/>
              </a:buClr>
            </a:pPr>
            <a:r>
              <a:rPr lang="sk-SK" sz="3600"/>
              <a:t> akákoľvek iná pomoc!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sk-SK" sz="3600"/>
          </a:p>
          <a:p>
            <a:pPr algn="ctr">
              <a:spcBef>
                <a:spcPts val="600"/>
              </a:spcBef>
              <a:buClr>
                <a:schemeClr val="accent1"/>
              </a:buClr>
            </a:pPr>
            <a:endParaRPr lang="sk-SK" sz="3600"/>
          </a:p>
          <a:p>
            <a:pPr algn="ctr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sk-SK" sz="240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Obrázok 3" descr="komensk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13" y="214313"/>
            <a:ext cx="20478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ástupný symbol textu 1"/>
          <p:cNvSpPr>
            <a:spLocks noGrp="1"/>
          </p:cNvSpPr>
          <p:nvPr>
            <p:ph type="body" idx="1"/>
          </p:nvPr>
        </p:nvSpPr>
        <p:spPr>
          <a:xfrm>
            <a:off x="428625" y="2143125"/>
            <a:ext cx="7786688" cy="435768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  <a:defRPr/>
            </a:pPr>
            <a:endParaRPr lang="sk-SK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sk-SK" sz="2000" dirty="0" smtClean="0"/>
              <a:t>Základná myšlienka pre tvorbu a realizáciu koncepcie rozvoja školy Gymnázia v Šuranoch nám utkvela myšlienka </a:t>
            </a:r>
            <a:r>
              <a:rPr lang="sk-SK" sz="2000" b="1" dirty="0" smtClean="0"/>
              <a:t>Jana </a:t>
            </a:r>
            <a:r>
              <a:rPr lang="sk-SK" sz="2000" b="1" dirty="0" err="1" smtClean="0"/>
              <a:t>Ámosa</a:t>
            </a:r>
            <a:r>
              <a:rPr lang="sk-SK" sz="2000" b="1" dirty="0" smtClean="0"/>
              <a:t> Komenského (1592 – 1670)</a:t>
            </a:r>
            <a:r>
              <a:rPr lang="sk-SK" sz="2000" dirty="0" smtClean="0"/>
              <a:t>. </a:t>
            </a:r>
          </a:p>
          <a:p>
            <a:pPr>
              <a:buFont typeface="Wingdings" pitchFamily="2" charset="2"/>
              <a:buNone/>
              <a:defRPr/>
            </a:pPr>
            <a:r>
              <a:rPr lang="sk-SK" sz="2000" dirty="0" smtClean="0"/>
              <a:t>Ide o večnú otázku pedagogiky, otázku vyváženosti obsahu a formy výučby, ide o to, aby bol: </a:t>
            </a:r>
          </a:p>
          <a:p>
            <a:pPr>
              <a:buFont typeface="Wingdings" pitchFamily="2" charset="2"/>
              <a:buNone/>
              <a:defRPr/>
            </a:pPr>
            <a:endParaRPr lang="sk-SK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sk-SK" sz="2000" b="1" i="1" dirty="0" smtClean="0">
                <a:solidFill>
                  <a:srgbClr val="C00000"/>
                </a:solidFill>
              </a:rPr>
              <a:t>„... nájdený spôsob, podľa ktorého by </a:t>
            </a:r>
          </a:p>
          <a:p>
            <a:pPr>
              <a:buFont typeface="Wingdings" pitchFamily="2" charset="2"/>
              <a:buNone/>
              <a:defRPr/>
            </a:pPr>
            <a:r>
              <a:rPr lang="sk-SK" sz="2000" b="1" i="1" dirty="0" smtClean="0">
                <a:solidFill>
                  <a:srgbClr val="C00000"/>
                </a:solidFill>
              </a:rPr>
              <a:t>	tí, ktorí učia, učili menej, </a:t>
            </a:r>
          </a:p>
          <a:p>
            <a:pPr>
              <a:buFont typeface="Wingdings" pitchFamily="2" charset="2"/>
              <a:buNone/>
              <a:defRPr/>
            </a:pPr>
            <a:r>
              <a:rPr lang="sk-SK" sz="2000" b="1" i="1" dirty="0" smtClean="0">
                <a:solidFill>
                  <a:srgbClr val="C00000"/>
                </a:solidFill>
              </a:rPr>
              <a:t>	tí však, ktorí sa učia, naučili sa viac; </a:t>
            </a:r>
          </a:p>
          <a:p>
            <a:pPr>
              <a:buFont typeface="Wingdings" pitchFamily="2" charset="2"/>
              <a:buNone/>
              <a:defRPr/>
            </a:pPr>
            <a:r>
              <a:rPr lang="sk-SK" sz="2000" b="1" i="1" dirty="0" smtClean="0">
                <a:solidFill>
                  <a:srgbClr val="C00000"/>
                </a:solidFill>
              </a:rPr>
              <a:t>	... spôsob, podľa ktorého by bolo na naše škole menej </a:t>
            </a:r>
          </a:p>
          <a:p>
            <a:pPr>
              <a:buFont typeface="Wingdings" pitchFamily="2" charset="2"/>
              <a:buNone/>
              <a:defRPr/>
            </a:pPr>
            <a:r>
              <a:rPr lang="sk-SK" sz="2000" b="1" i="1" dirty="0" smtClean="0">
                <a:solidFill>
                  <a:srgbClr val="C00000"/>
                </a:solidFill>
              </a:rPr>
              <a:t>	hluku,  nechuti a zbytočnej práce, </a:t>
            </a:r>
          </a:p>
          <a:p>
            <a:pPr>
              <a:buFont typeface="Wingdings" pitchFamily="2" charset="2"/>
              <a:buNone/>
              <a:defRPr/>
            </a:pPr>
            <a:r>
              <a:rPr lang="sk-SK" sz="2000" b="1" i="1" dirty="0" smtClean="0">
                <a:solidFill>
                  <a:srgbClr val="C00000"/>
                </a:solidFill>
              </a:rPr>
              <a:t>	avšak viac pokoja, pohody a pevného výsledku“.</a:t>
            </a:r>
            <a:endParaRPr lang="sk-SK" sz="20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sk-SK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sk-SK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sk-SK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sk-SK" sz="18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endParaRPr lang="sk-SK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787400"/>
          </a:xfrm>
        </p:spPr>
        <p:txBody>
          <a:bodyPr/>
          <a:lstStyle/>
          <a:p>
            <a:pPr>
              <a:defRPr/>
            </a:pPr>
            <a:r>
              <a:rPr lang="sk-SK" b="1" dirty="0" smtClean="0">
                <a:solidFill>
                  <a:srgbClr val="051485"/>
                </a:solidFill>
              </a:rPr>
              <a:t>Záver</a:t>
            </a:r>
            <a:endParaRPr lang="sk-SK" b="1" dirty="0">
              <a:solidFill>
                <a:srgbClr val="051485"/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ChangeArrowheads="1"/>
          </p:cNvSpPr>
          <p:nvPr/>
        </p:nvSpPr>
        <p:spPr bwMode="auto">
          <a:xfrm>
            <a:off x="179388" y="2493963"/>
            <a:ext cx="184150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152352" bIns="38088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i="1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endParaRPr lang="sk-SK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1835696" y="2348880"/>
            <a:ext cx="6294293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sk-SK" sz="44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Ďakujem za pozornosť</a:t>
            </a:r>
            <a:r>
              <a:rPr lang="sk-SK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textu 1"/>
          <p:cNvSpPr>
            <a:spLocks noGrp="1"/>
          </p:cNvSpPr>
          <p:nvPr>
            <p:ph type="body" idx="1"/>
          </p:nvPr>
        </p:nvSpPr>
        <p:spPr>
          <a:xfrm>
            <a:off x="395288" y="1844675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endParaRPr lang="sk-SK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sk-SK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sk-SK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sk-SK" sz="18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endParaRPr lang="sk-SK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58775"/>
            <a:ext cx="8229600" cy="569913"/>
          </a:xfrm>
        </p:spPr>
        <p:txBody>
          <a:bodyPr/>
          <a:lstStyle/>
          <a:p>
            <a:pPr>
              <a:defRPr/>
            </a:pPr>
            <a:r>
              <a:rPr lang="sk-SK" b="1" dirty="0" smtClean="0">
                <a:solidFill>
                  <a:srgbClr val="051485"/>
                </a:solidFill>
              </a:rPr>
              <a:t>Priority našej školy sú:</a:t>
            </a:r>
            <a:endParaRPr lang="sk-SK" b="1" dirty="0">
              <a:solidFill>
                <a:srgbClr val="051485"/>
              </a:solidFill>
            </a:endParaRPr>
          </a:p>
        </p:txBody>
      </p:sp>
      <p:sp>
        <p:nvSpPr>
          <p:cNvPr id="18436" name="BlokTextu 3"/>
          <p:cNvSpPr txBox="1">
            <a:spLocks noChangeArrowheads="1"/>
          </p:cNvSpPr>
          <p:nvPr/>
        </p:nvSpPr>
        <p:spPr bwMode="auto">
          <a:xfrm>
            <a:off x="611188" y="1071563"/>
            <a:ext cx="7705725" cy="610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sk-SK" sz="1800">
                <a:solidFill>
                  <a:srgbClr val="C00000"/>
                </a:solidFill>
              </a:rPr>
              <a:t>  </a:t>
            </a:r>
            <a:r>
              <a:rPr lang="sk-SK" sz="2000">
                <a:solidFill>
                  <a:srgbClr val="C00000"/>
                </a:solidFill>
              </a:rPr>
              <a:t>vybudovať „otvorený systém výchovy a vzdelávania“, ktorý je schopný počúvať a efektívne komunikovať vo vnútri a navonok,</a:t>
            </a:r>
          </a:p>
          <a:p>
            <a:pPr>
              <a:buFont typeface="Wingdings" pitchFamily="2" charset="2"/>
              <a:buChar char="q"/>
            </a:pPr>
            <a:r>
              <a:rPr lang="sk-SK" sz="2000">
                <a:solidFill>
                  <a:srgbClr val="C00000"/>
                </a:solidFill>
              </a:rPr>
              <a:t>  zostavovať efektívne vzdelávacie programy s aplikáciou nových foriem a metód vyučovacieho procesu,</a:t>
            </a:r>
          </a:p>
          <a:p>
            <a:pPr>
              <a:buFont typeface="Wingdings" pitchFamily="2" charset="2"/>
              <a:buChar char="q"/>
            </a:pPr>
            <a:r>
              <a:rPr lang="sk-SK" sz="2000">
                <a:solidFill>
                  <a:srgbClr val="C00000"/>
                </a:solidFill>
              </a:rPr>
              <a:t>  formulovať správne strategické ciele tvorbou projektov, využiť fondy EÚ,</a:t>
            </a:r>
          </a:p>
          <a:p>
            <a:pPr>
              <a:buFont typeface="Wingdings" pitchFamily="2" charset="2"/>
              <a:buChar char="q"/>
            </a:pPr>
            <a:r>
              <a:rPr lang="sk-SK" sz="2000">
                <a:solidFill>
                  <a:srgbClr val="C00000"/>
                </a:solidFill>
              </a:rPr>
              <a:t>  zabezpečiť správnu transformáciu školy na stále nové požiadavky výchovy a vzdelávania,</a:t>
            </a:r>
          </a:p>
          <a:p>
            <a:pPr>
              <a:buFont typeface="Wingdings" pitchFamily="2" charset="2"/>
              <a:buChar char="q"/>
            </a:pPr>
            <a:r>
              <a:rPr lang="sk-SK" sz="2000">
                <a:solidFill>
                  <a:srgbClr val="C00000"/>
                </a:solidFill>
              </a:rPr>
              <a:t>  definovať problémové oblasti a nájsť funkčné postupy pri ich odstraňovaní,</a:t>
            </a:r>
          </a:p>
          <a:p>
            <a:pPr>
              <a:buFont typeface="Wingdings" pitchFamily="2" charset="2"/>
              <a:buChar char="q"/>
            </a:pPr>
            <a:r>
              <a:rPr lang="sk-SK" sz="2000">
                <a:solidFill>
                  <a:srgbClr val="C00000"/>
                </a:solidFill>
              </a:rPr>
              <a:t>  vytvoriť efektívnu spätnú väzbu kontrolnej činnosti – autoevalváciu</a:t>
            </a:r>
          </a:p>
          <a:p>
            <a:pPr>
              <a:buFont typeface="Wingdings" pitchFamily="2" charset="2"/>
              <a:buChar char="q"/>
            </a:pPr>
            <a:r>
              <a:rPr lang="sk-SK" sz="2000">
                <a:solidFill>
                  <a:srgbClr val="C22E10"/>
                </a:solidFill>
              </a:rPr>
              <a:t>  našu každodennú prácu stavať na partnerstve</a:t>
            </a:r>
            <a:r>
              <a:rPr lang="sk-SK" sz="2000">
                <a:solidFill>
                  <a:srgbClr val="002060"/>
                </a:solidFill>
              </a:rPr>
              <a:t> učiteľ – žiak – rodič</a:t>
            </a:r>
            <a:r>
              <a:rPr lang="sk-SK" sz="2000">
                <a:solidFill>
                  <a:srgbClr val="C22E10"/>
                </a:solidFill>
              </a:rPr>
              <a:t>, vezmúc do úvahy ich očakávania a nároky. </a:t>
            </a:r>
          </a:p>
          <a:p>
            <a:pPr>
              <a:buFont typeface="Wingdings" pitchFamily="2" charset="2"/>
              <a:buChar char="q"/>
            </a:pPr>
            <a:endParaRPr lang="sk-SK" sz="200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q"/>
            </a:pPr>
            <a:endParaRPr lang="sk-SK" sz="2000">
              <a:solidFill>
                <a:srgbClr val="C00000"/>
              </a:solidFill>
            </a:endParaRPr>
          </a:p>
          <a:p>
            <a:endParaRPr lang="sk-SK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692150"/>
            <a:ext cx="8248650" cy="1008063"/>
          </a:xfrm>
          <a:solidFill>
            <a:schemeClr val="accent3">
              <a:lumMod val="40000"/>
              <a:lumOff val="60000"/>
              <a:alpha val="59000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sk-SK" sz="2800" b="1" cap="none" dirty="0" smtClean="0">
                <a:solidFill>
                  <a:srgbClr val="C22E10"/>
                </a:solidFill>
                <a:latin typeface="Times New Roman" pitchFamily="18" charset="0"/>
              </a:rPr>
              <a:t>POČET ŽIAKOV  V ŠKOLSKOM ROKU 2012/2013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68313" y="2133600"/>
            <a:ext cx="4044950" cy="31496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3200" b="1" smtClean="0">
                <a:latin typeface="Times New Roman" pitchFamily="18" charset="0"/>
              </a:rPr>
              <a:t> 8 - ročné štúdium</a:t>
            </a:r>
          </a:p>
          <a:p>
            <a:pPr eaLnBrk="1" hangingPunct="1">
              <a:lnSpc>
                <a:spcPct val="90000"/>
              </a:lnSpc>
            </a:pPr>
            <a:endParaRPr lang="sk-SK" sz="32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sz="3200" b="1" smtClean="0">
                <a:latin typeface="Times New Roman" pitchFamily="18" charset="0"/>
              </a:rPr>
              <a:t> 4 triedy</a:t>
            </a:r>
          </a:p>
          <a:p>
            <a:pPr eaLnBrk="1" hangingPunct="1">
              <a:lnSpc>
                <a:spcPct val="90000"/>
              </a:lnSpc>
            </a:pPr>
            <a:endParaRPr lang="sk-SK" sz="32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sz="3200" b="1" smtClean="0">
                <a:latin typeface="Times New Roman" pitchFamily="18" charset="0"/>
              </a:rPr>
              <a:t>113  žiakov				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4572000" y="2133600"/>
            <a:ext cx="4176713" cy="3167063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3200" b="1" smtClean="0">
                <a:latin typeface="Times New Roman" pitchFamily="18" charset="0"/>
              </a:rPr>
              <a:t> 4 – ročné štúdium</a:t>
            </a:r>
          </a:p>
          <a:p>
            <a:pPr eaLnBrk="1" hangingPunct="1">
              <a:lnSpc>
                <a:spcPct val="90000"/>
              </a:lnSpc>
            </a:pPr>
            <a:endParaRPr lang="sk-SK" sz="32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sz="3200" b="1" smtClean="0">
                <a:latin typeface="Times New Roman" pitchFamily="18" charset="0"/>
              </a:rPr>
              <a:t> 8 tried</a:t>
            </a:r>
          </a:p>
          <a:p>
            <a:pPr eaLnBrk="1" hangingPunct="1">
              <a:lnSpc>
                <a:spcPct val="90000"/>
              </a:lnSpc>
            </a:pPr>
            <a:endParaRPr lang="sk-SK" sz="32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sz="3200" b="1" smtClean="0">
                <a:latin typeface="Times New Roman" pitchFamily="18" charset="0"/>
              </a:rPr>
              <a:t> 230 žiakov</a:t>
            </a:r>
          </a:p>
          <a:p>
            <a:pPr eaLnBrk="1" hangingPunct="1">
              <a:lnSpc>
                <a:spcPct val="90000"/>
              </a:lnSpc>
            </a:pPr>
            <a:endParaRPr lang="sk-SK" sz="3200" smtClean="0">
              <a:latin typeface="Times New Roman" pitchFamily="18" charset="0"/>
            </a:endParaRPr>
          </a:p>
        </p:txBody>
      </p:sp>
      <p:sp>
        <p:nvSpPr>
          <p:cNvPr id="19461" name="Rectangle 9"/>
          <p:cNvSpPr>
            <a:spLocks noChangeArrowheads="1"/>
          </p:cNvSpPr>
          <p:nvPr/>
        </p:nvSpPr>
        <p:spPr bwMode="auto">
          <a:xfrm>
            <a:off x="395288" y="5516563"/>
            <a:ext cx="860425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sz="3400">
              <a:solidFill>
                <a:schemeClr val="tx2"/>
              </a:solidFill>
            </a:endParaRPr>
          </a:p>
        </p:txBody>
      </p:sp>
      <p:sp>
        <p:nvSpPr>
          <p:cNvPr id="17414" name="Rectangle 10"/>
          <p:cNvSpPr>
            <a:spLocks noChangeArrowheads="1"/>
          </p:cNvSpPr>
          <p:nvPr/>
        </p:nvSpPr>
        <p:spPr bwMode="auto">
          <a:xfrm>
            <a:off x="468313" y="5661025"/>
            <a:ext cx="6675437" cy="6461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sk-SK" sz="3600" dirty="0">
                <a:solidFill>
                  <a:srgbClr val="C22E10"/>
                </a:solidFill>
                <a:cs typeface="Times New Roman" pitchFamily="18" charset="0"/>
              </a:rPr>
              <a:t>Spolu počet žiakov: 343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33375"/>
            <a:ext cx="8248650" cy="647700"/>
          </a:xfrm>
          <a:solidFill>
            <a:schemeClr val="accent1">
              <a:alpha val="34117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sk-SK" sz="2800" b="1" cap="none" smtClean="0">
                <a:solidFill>
                  <a:srgbClr val="C22E10"/>
                </a:solidFill>
                <a:latin typeface="Times New Roman" pitchFamily="18" charset="0"/>
              </a:rPr>
              <a:t>Prehľad tried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214438" y="1317625"/>
          <a:ext cx="6000750" cy="5332414"/>
        </p:xfrm>
        <a:graphic>
          <a:graphicData uri="http://schemas.openxmlformats.org/drawingml/2006/table">
            <a:tbl>
              <a:tblPr/>
              <a:tblGrid>
                <a:gridCol w="1177925"/>
                <a:gridCol w="922337"/>
                <a:gridCol w="1025525"/>
                <a:gridCol w="1023938"/>
                <a:gridCol w="1762125"/>
                <a:gridCol w="88900"/>
              </a:tblGrid>
              <a:tr h="1920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Trieda</a:t>
                      </a:r>
                      <a:endParaRPr kumimoji="0" lang="sk-SK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Počet žiakov</a:t>
                      </a:r>
                      <a:endParaRPr kumimoji="0" lang="sk-SK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Triedny učiteľ</a:t>
                      </a:r>
                      <a:endParaRPr kumimoji="0" lang="sk-SK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Spolu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Chlapcov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Dievčat</a:t>
                      </a:r>
                      <a:endParaRPr kumimoji="0" lang="sk-SK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V.A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Kristína  </a:t>
                      </a:r>
                      <a:endParaRPr kumimoji="0" lang="sk-SK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sk-SK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Kvasnovská</a:t>
                      </a:r>
                      <a:endParaRPr kumimoji="0" lang="sk-SK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VI.A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Jana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Zeleňáková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VII.A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Katarína 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Hoppanová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VIII.A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Erika     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Juríková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I.B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Beáta 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Kodadová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I.C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Martina 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Lobotková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II.B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Andrea 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Fialová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II.C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Petra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Gerhátová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III.B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Oľga 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Kršáková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III.C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Marek 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Vittek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IV.B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RNDr. Marta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Provodovská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IV.C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Katarína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Habajová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 p o l u</a:t>
                      </a:r>
                      <a:endParaRPr kumimoji="0" lang="sk-SK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35489" marR="35489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344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89" marR="35489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33375"/>
            <a:ext cx="8248650" cy="647700"/>
          </a:xfrm>
          <a:solidFill>
            <a:schemeClr val="accent1">
              <a:alpha val="34117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sk-SK" sz="2800" b="1" cap="none" smtClean="0">
                <a:solidFill>
                  <a:srgbClr val="C22E10"/>
                </a:solidFill>
                <a:latin typeface="Times New Roman" pitchFamily="18" charset="0"/>
              </a:rPr>
              <a:t>Prehľad triednych a pomocných triednych učiteľov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00063" y="1285875"/>
          <a:ext cx="7858125" cy="5365750"/>
        </p:xfrm>
        <a:graphic>
          <a:graphicData uri="http://schemas.openxmlformats.org/drawingml/2006/table">
            <a:tbl>
              <a:tblPr/>
              <a:tblGrid>
                <a:gridCol w="1968500"/>
                <a:gridCol w="2946400"/>
                <a:gridCol w="2943225"/>
              </a:tblGrid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84B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Trieda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6E84B4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84B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Triedny učiteľ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6E84B4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E84B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Pomocník triedneho učiteľa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6E84B4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V.A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Kristína  Kvasnovská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Beáta Teplanová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VI.A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Jana Zeleňáková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Ján Pittner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VII.A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Katarína Hoppanová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RNDr. Zita Dvoranová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VIII.A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Erika  Juríková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RNDr. Zita Baraňayová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I.B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Beáta Kodadová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Zdenko    Kováč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I.C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Martina  Lobotková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Gabriela Kutálková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II.B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Andrea  Fialová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PaedDr. Eva Halásová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II.C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Petra Gerhátová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RNDr. Soňa Štefániková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III.B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Oľga   Kršáková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Marián Štekláč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III.C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Marek  Vittek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Ing. Mgr. Andrej Jacko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IV.B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RNDr. Marta Provodovská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Jolana Štekláčová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IV.C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Katarína Habajová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RNDr. Eleonóra Valkovičová</a:t>
                      </a:r>
                      <a:endParaRPr kumimoji="0" lang="sk-SK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33375"/>
            <a:ext cx="8248650" cy="647700"/>
          </a:xfrm>
          <a:solidFill>
            <a:schemeClr val="accent1">
              <a:alpha val="34117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sk-SK" sz="2800" b="1" cap="none" smtClean="0">
                <a:solidFill>
                  <a:srgbClr val="C22E10"/>
                </a:solidFill>
                <a:latin typeface="Times New Roman" pitchFamily="18" charset="0"/>
              </a:rPr>
              <a:t>Zamestnanci školy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1331913" y="1916113"/>
            <a:ext cx="6072187" cy="309721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sk-SK" sz="3200" b="1" dirty="0" smtClean="0">
                <a:solidFill>
                  <a:srgbClr val="002060"/>
                </a:solidFill>
                <a:latin typeface="Times New Roman" pitchFamily="18" charset="0"/>
              </a:rPr>
              <a:t>Počet pedagogických zamestnancov:</a:t>
            </a:r>
            <a:r>
              <a:rPr lang="sk-SK" sz="3200" b="1" dirty="0" smtClean="0">
                <a:solidFill>
                  <a:schemeClr val="hlink"/>
                </a:solidFill>
                <a:latin typeface="Times New Roman" pitchFamily="18" charset="0"/>
              </a:rPr>
              <a:t>	27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sk-SK" sz="3200" b="1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sk-SK" sz="3200" b="1" dirty="0" smtClean="0">
                <a:solidFill>
                  <a:srgbClr val="002060"/>
                </a:solidFill>
                <a:latin typeface="Times New Roman" pitchFamily="18" charset="0"/>
              </a:rPr>
              <a:t>Počet nepedagogických zamestnancov:</a:t>
            </a:r>
            <a:r>
              <a:rPr lang="sk-SK" sz="3200" b="1" dirty="0" smtClean="0">
                <a:solidFill>
                  <a:schemeClr val="hlink"/>
                </a:solidFill>
                <a:latin typeface="Times New Roman" pitchFamily="18" charset="0"/>
              </a:rPr>
              <a:t>	9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1626</TotalTime>
  <Words>1441</Words>
  <Application>Microsoft Office PowerPoint</Application>
  <PresentationFormat>Předvádění na obrazovce (4:3)</PresentationFormat>
  <Paragraphs>681</Paragraphs>
  <Slides>42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50" baseType="lpstr">
      <vt:lpstr>Times New Roman</vt:lpstr>
      <vt:lpstr>Wingdings</vt:lpstr>
      <vt:lpstr>Century Schoolbook</vt:lpstr>
      <vt:lpstr>Arial</vt:lpstr>
      <vt:lpstr>Wingdings 2</vt:lpstr>
      <vt:lpstr>Calibri</vt:lpstr>
      <vt:lpstr>Courier New</vt:lpstr>
      <vt:lpstr>Arkýř</vt:lpstr>
      <vt:lpstr>     GYMNÁZIUM , Bernolákova 37, ŠURANY</vt:lpstr>
      <vt:lpstr>Vedenie školy: </vt:lpstr>
      <vt:lpstr>strategická vízia školy</vt:lpstr>
      <vt:lpstr>Snímek 4</vt:lpstr>
      <vt:lpstr>Priority našej školy sú:</vt:lpstr>
      <vt:lpstr>POČET ŽIAKOV  V ŠKOLSKOM ROKU 2012/2013</vt:lpstr>
      <vt:lpstr>Prehľad tried</vt:lpstr>
      <vt:lpstr>Prehľad triednych a pomocných triednych učiteľov</vt:lpstr>
      <vt:lpstr>Zamestnanci školy</vt:lpstr>
      <vt:lpstr>Rada školy</vt:lpstr>
      <vt:lpstr>Rada rodičovského združenia</vt:lpstr>
      <vt:lpstr>Žiacka školská rada</vt:lpstr>
      <vt:lpstr>Predmetové komisie</vt:lpstr>
      <vt:lpstr>Školské vzdelávacie programy</vt:lpstr>
      <vt:lpstr>       Učebný plán 4-ročné štúdium, 5., 6. a 8. ročník 8-ročného štúdia </vt:lpstr>
      <vt:lpstr>ZAMERANIA </vt:lpstr>
      <vt:lpstr>ZAMERANIA </vt:lpstr>
      <vt:lpstr>ZAMERANIA </vt:lpstr>
      <vt:lpstr>Učebný plán - žiaci siedmeho ročníka 8-ročného štúdia:  3625/1994-212</vt:lpstr>
      <vt:lpstr>Organizácia školského roka 2012/13 </vt:lpstr>
      <vt:lpstr>Maturitné skúšky </vt:lpstr>
      <vt:lpstr>POČET OTVÁRANÝCH TRIED A POČET ŽIAKOV  V ŠKOLSKOM ROKU 2013/2014</vt:lpstr>
      <vt:lpstr>Budova školy v súčasnosti</vt:lpstr>
      <vt:lpstr>Budova školy na  Hviezdoslavovej ulici</vt:lpstr>
      <vt:lpstr>Na škole sa vyučujú cudzie jazyky:</vt:lpstr>
      <vt:lpstr>Predstavujeme vám  priestory školy:</vt:lpstr>
      <vt:lpstr>Multimediálna učebňa</vt:lpstr>
      <vt:lpstr>Učebňa fyziky</vt:lpstr>
      <vt:lpstr>Učebňa chémie</vt:lpstr>
      <vt:lpstr>Veľký záujem je o vyučovanie výpočtovej techniky </vt:lpstr>
      <vt:lpstr>VYUČOVANIE TELESNEJ VÝCHOVY  PATRÍ MEDZI OBĽÚBENÉ VYUČOVACIE HODINY</vt:lpstr>
      <vt:lpstr>NA ŠKOLE V ŠKOLSKOM ROKU 2012/2013 PRACUJÚ KRÚŽKY:</vt:lpstr>
      <vt:lpstr>Každoročné udalosti:</vt:lpstr>
      <vt:lpstr>Obľúbený lyžiarsky kurz</vt:lpstr>
      <vt:lpstr>Exkurzie </vt:lpstr>
      <vt:lpstr>KAŽDOROČNE DOSAHUJEME VYNIKAJÚCE VÝSLEDKY V SÚŤAŽIACH:</vt:lpstr>
      <vt:lpstr>Medzinárodné projekty,  do ktorých je škola zapojená</vt:lpstr>
      <vt:lpstr>Pripravované akcie</vt:lpstr>
      <vt:lpstr>Snímek 39</vt:lpstr>
      <vt:lpstr>Snímek 40</vt:lpstr>
      <vt:lpstr>Záver</vt:lpstr>
      <vt:lpstr>Snímek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GYMNÁZIUM Bernolákova 37, ŠURANY</dc:title>
  <dc:creator>Ja</dc:creator>
  <cp:lastModifiedBy>skola</cp:lastModifiedBy>
  <cp:revision>139</cp:revision>
  <dcterms:created xsi:type="dcterms:W3CDTF">2007-01-28T20:34:18Z</dcterms:created>
  <dcterms:modified xsi:type="dcterms:W3CDTF">2012-10-16T07:23:13Z</dcterms:modified>
</cp:coreProperties>
</file>